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318" r:id="rId3"/>
    <p:sldId id="350" r:id="rId4"/>
    <p:sldId id="352" r:id="rId5"/>
    <p:sldId id="355" r:id="rId6"/>
    <p:sldId id="351" r:id="rId7"/>
    <p:sldId id="354" r:id="rId8"/>
    <p:sldId id="319" r:id="rId9"/>
    <p:sldId id="320" r:id="rId10"/>
    <p:sldId id="277" r:id="rId11"/>
    <p:sldId id="269" r:id="rId12"/>
    <p:sldId id="279" r:id="rId13"/>
    <p:sldId id="281" r:id="rId14"/>
    <p:sldId id="282" r:id="rId15"/>
    <p:sldId id="283" r:id="rId16"/>
    <p:sldId id="273" r:id="rId17"/>
    <p:sldId id="280" r:id="rId18"/>
    <p:sldId id="284" r:id="rId19"/>
    <p:sldId id="286" r:id="rId20"/>
    <p:sldId id="287" r:id="rId21"/>
    <p:sldId id="288" r:id="rId22"/>
    <p:sldId id="285" r:id="rId23"/>
    <p:sldId id="289" r:id="rId24"/>
    <p:sldId id="291" r:id="rId25"/>
    <p:sldId id="292" r:id="rId26"/>
    <p:sldId id="296" r:id="rId27"/>
    <p:sldId id="290" r:id="rId28"/>
    <p:sldId id="295" r:id="rId29"/>
    <p:sldId id="293" r:id="rId30"/>
    <p:sldId id="294" r:id="rId31"/>
    <p:sldId id="366" r:id="rId32"/>
    <p:sldId id="275" r:id="rId33"/>
    <p:sldId id="312" r:id="rId34"/>
    <p:sldId id="315" r:id="rId35"/>
    <p:sldId id="313" r:id="rId36"/>
    <p:sldId id="357" r:id="rId37"/>
    <p:sldId id="314" r:id="rId38"/>
    <p:sldId id="274" r:id="rId39"/>
    <p:sldId id="308" r:id="rId40"/>
    <p:sldId id="356" r:id="rId41"/>
    <p:sldId id="309" r:id="rId42"/>
    <p:sldId id="310" r:id="rId43"/>
    <p:sldId id="306" r:id="rId44"/>
    <p:sldId id="297" r:id="rId45"/>
    <p:sldId id="298" r:id="rId46"/>
    <p:sldId id="311" r:id="rId47"/>
    <p:sldId id="307" r:id="rId48"/>
    <p:sldId id="299" r:id="rId49"/>
    <p:sldId id="317" r:id="rId50"/>
    <p:sldId id="316" r:id="rId51"/>
    <p:sldId id="358" r:id="rId52"/>
    <p:sldId id="359" r:id="rId53"/>
    <p:sldId id="362" r:id="rId54"/>
    <p:sldId id="360" r:id="rId55"/>
    <p:sldId id="361" r:id="rId56"/>
    <p:sldId id="363" r:id="rId57"/>
    <p:sldId id="367" r:id="rId58"/>
    <p:sldId id="365" r:id="rId59"/>
    <p:sldId id="271" r:id="rId60"/>
    <p:sldId id="272" r:id="rId61"/>
    <p:sldId id="270" r:id="rId62"/>
    <p:sldId id="257" r:id="rId63"/>
    <p:sldId id="258" r:id="rId64"/>
    <p:sldId id="259" r:id="rId65"/>
    <p:sldId id="260" r:id="rId66"/>
    <p:sldId id="261" r:id="rId67"/>
    <p:sldId id="262" r:id="rId68"/>
    <p:sldId id="263" r:id="rId69"/>
    <p:sldId id="276" r:id="rId70"/>
    <p:sldId id="267" r:id="rId71"/>
    <p:sldId id="268" r:id="rId72"/>
    <p:sldId id="265" r:id="rId73"/>
    <p:sldId id="266" r:id="rId7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alesforce Sans"/>
        <a:ea typeface="Salesforce Sans"/>
        <a:cs typeface="Salesforce Sans"/>
        <a:sym typeface="Salesforce Sans"/>
      </a:defRPr>
    </a:lvl1pPr>
    <a:lvl2pPr marL="0" marR="0" indent="228600" algn="ctr" defTabSz="457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alesforce Sans"/>
        <a:ea typeface="Salesforce Sans"/>
        <a:cs typeface="Salesforce Sans"/>
        <a:sym typeface="Salesforce Sans"/>
      </a:defRPr>
    </a:lvl2pPr>
    <a:lvl3pPr marL="0" marR="0" indent="457200" algn="ctr" defTabSz="457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alesforce Sans"/>
        <a:ea typeface="Salesforce Sans"/>
        <a:cs typeface="Salesforce Sans"/>
        <a:sym typeface="Salesforce Sans"/>
      </a:defRPr>
    </a:lvl3pPr>
    <a:lvl4pPr marL="0" marR="0" indent="685800" algn="ctr" defTabSz="457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alesforce Sans"/>
        <a:ea typeface="Salesforce Sans"/>
        <a:cs typeface="Salesforce Sans"/>
        <a:sym typeface="Salesforce Sans"/>
      </a:defRPr>
    </a:lvl4pPr>
    <a:lvl5pPr marL="0" marR="0" indent="914400" algn="ctr" defTabSz="457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alesforce Sans"/>
        <a:ea typeface="Salesforce Sans"/>
        <a:cs typeface="Salesforce Sans"/>
        <a:sym typeface="Salesforce Sans"/>
      </a:defRPr>
    </a:lvl5pPr>
    <a:lvl6pPr marL="0" marR="0" indent="1143000" algn="ctr" defTabSz="457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alesforce Sans"/>
        <a:ea typeface="Salesforce Sans"/>
        <a:cs typeface="Salesforce Sans"/>
        <a:sym typeface="Salesforce Sans"/>
      </a:defRPr>
    </a:lvl6pPr>
    <a:lvl7pPr marL="0" marR="0" indent="1371600" algn="ctr" defTabSz="457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alesforce Sans"/>
        <a:ea typeface="Salesforce Sans"/>
        <a:cs typeface="Salesforce Sans"/>
        <a:sym typeface="Salesforce Sans"/>
      </a:defRPr>
    </a:lvl7pPr>
    <a:lvl8pPr marL="0" marR="0" indent="1600200" algn="ctr" defTabSz="457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alesforce Sans"/>
        <a:ea typeface="Salesforce Sans"/>
        <a:cs typeface="Salesforce Sans"/>
        <a:sym typeface="Salesforce Sans"/>
      </a:defRPr>
    </a:lvl8pPr>
    <a:lvl9pPr marL="0" marR="0" indent="1828800" algn="ctr" defTabSz="457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alesforce Sans"/>
        <a:ea typeface="Salesforce Sans"/>
        <a:cs typeface="Salesforce Sans"/>
        <a:sym typeface="Salesforce San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8BD5"/>
    <a:srgbClr val="1487CD"/>
    <a:srgbClr val="043660"/>
    <a:srgbClr val="FFFFFF"/>
    <a:srgbClr val="BFBFBF"/>
    <a:srgbClr val="1D1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070" autoAdjust="0"/>
    <p:restoredTop sz="91667" autoAdjust="0"/>
  </p:normalViewPr>
  <p:slideViewPr>
    <p:cSldViewPr snapToGrid="0" snapToObjects="1">
      <p:cViewPr varScale="1">
        <p:scale>
          <a:sx n="51" d="100"/>
          <a:sy n="51" d="100"/>
        </p:scale>
        <p:origin x="-144" y="-63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13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22395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>
                <a:latin typeface="Salesforce Sans"/>
                <a:ea typeface="Salesforce Sans"/>
                <a:cs typeface="Salesforce Sans"/>
                <a:sym typeface="Salesforce Sans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4841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9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94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868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02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>
                <a:latin typeface="Salesforce Sans"/>
                <a:ea typeface="Salesforce Sans"/>
                <a:cs typeface="Salesforce Sans"/>
                <a:sym typeface="Salesforce Sans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4841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Shape 3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635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Shape 3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106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railheaDX - Keynote Background Terrain Pattern.png"/>
          <p:cNvPicPr>
            <a:picLocks noChangeAspect="1"/>
          </p:cNvPicPr>
          <p:nvPr/>
        </p:nvPicPr>
        <p:blipFill>
          <a:blip r:embed="rId2">
            <a:alphaModFix amt="46294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Salesforce_Logo_RGB_8_13_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09449" y="4419600"/>
            <a:ext cx="6965102" cy="487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TrailheaDX - Keynote Background Terrain Pattern.png"/>
          <p:cNvPicPr>
            <a:picLocks noChangeAspect="1"/>
          </p:cNvPicPr>
          <p:nvPr/>
        </p:nvPicPr>
        <p:blipFill>
          <a:blip r:embed="rId2">
            <a:alphaModFix amt="46294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TrailheaDX - Keynote Background Terrain Pattern.png"/>
          <p:cNvPicPr>
            <a:picLocks noChangeAspect="1"/>
          </p:cNvPicPr>
          <p:nvPr/>
        </p:nvPicPr>
        <p:blipFill>
          <a:blip r:embed="rId2">
            <a:alphaModFix amt="46294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 rot="10800000" flipH="1">
            <a:off x="10189104" y="2412999"/>
            <a:ext cx="13054410" cy="889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0" y="0"/>
                </a:moveTo>
                <a:cubicBezTo>
                  <a:pt x="841" y="0"/>
                  <a:pt x="800" y="59"/>
                  <a:pt x="800" y="132"/>
                </a:cubicBezTo>
                <a:lnTo>
                  <a:pt x="800" y="9888"/>
                </a:lnTo>
                <a:lnTo>
                  <a:pt x="0" y="10800"/>
                </a:lnTo>
                <a:lnTo>
                  <a:pt x="800" y="11713"/>
                </a:lnTo>
                <a:lnTo>
                  <a:pt x="800" y="21468"/>
                </a:lnTo>
                <a:cubicBezTo>
                  <a:pt x="800" y="21541"/>
                  <a:pt x="841" y="21600"/>
                  <a:pt x="890" y="21600"/>
                </a:cubicBezTo>
                <a:lnTo>
                  <a:pt x="21510" y="21600"/>
                </a:lnTo>
                <a:cubicBezTo>
                  <a:pt x="21560" y="21600"/>
                  <a:pt x="21600" y="21541"/>
                  <a:pt x="21600" y="21468"/>
                </a:cubicBezTo>
                <a:lnTo>
                  <a:pt x="21600" y="132"/>
                </a:lnTo>
                <a:cubicBezTo>
                  <a:pt x="21600" y="59"/>
                  <a:pt x="21560" y="0"/>
                  <a:pt x="21510" y="0"/>
                </a:cubicBezTo>
                <a:lnTo>
                  <a:pt x="890" y="0"/>
                </a:lnTo>
                <a:close/>
              </a:path>
            </a:pathLst>
          </a:custGeom>
          <a:solidFill>
            <a:srgbClr val="003760"/>
          </a:solidFill>
          <a:ln w="25400">
            <a:solidFill>
              <a:srgbClr val="00A1E0"/>
            </a:solidFill>
            <a:miter lim="400000"/>
          </a:ln>
        </p:spPr>
        <p:txBody>
          <a:bodyPr lIns="76200" tIns="76200" rIns="76200" bIns="76200" anchor="ctr"/>
          <a:lstStyle/>
          <a:p>
            <a:pPr algn="l" defTabSz="584200">
              <a:defRPr sz="9600" spc="0">
                <a:latin typeface="+mn-lt"/>
                <a:ea typeface="+mn-ea"/>
                <a:cs typeface="+mn-cs"/>
                <a:sym typeface="Salesforce Sans Light"/>
              </a:defRPr>
            </a:pPr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11805114" y="2928916"/>
            <a:ext cx="10910233" cy="4525984"/>
          </a:xfrm>
          <a:prstGeom prst="rect">
            <a:avLst/>
          </a:prstGeom>
        </p:spPr>
        <p:txBody>
          <a:bodyPr/>
          <a:lstStyle>
            <a:lvl1pPr>
              <a:defRPr sz="7200" b="0" i="0" spc="0"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3"/>
          </p:nvPr>
        </p:nvSpPr>
        <p:spPr>
          <a:xfrm>
            <a:off x="11806508" y="7573864"/>
            <a:ext cx="10287001" cy="685801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200" spc="0" baseline="0">
                <a:solidFill>
                  <a:srgbClr val="D0D9DE"/>
                </a:solidFill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r>
              <a:t>Title of Customer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gue/Question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 userDrawn="1"/>
        </p:nvSpPr>
        <p:spPr>
          <a:xfrm flipH="1">
            <a:off x="0" y="0"/>
            <a:ext cx="24384000" cy="13716000"/>
          </a:xfrm>
          <a:prstGeom prst="rect">
            <a:avLst/>
          </a:prstGeom>
          <a:gradFill flip="none" rotWithShape="1">
            <a:gsLst>
              <a:gs pos="16000">
                <a:srgbClr val="09355C">
                  <a:alpha val="0"/>
                </a:srgbClr>
              </a:gs>
              <a:gs pos="100000">
                <a:srgbClr val="0075B4"/>
              </a:gs>
            </a:gsLst>
            <a:lin ang="8100000" scaled="0"/>
            <a:tileRect/>
          </a:gra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pic>
        <p:nvPicPr>
          <p:cNvPr id="123" name="TrailheaDX - Keynote Background Terrain Pattern.png"/>
          <p:cNvPicPr>
            <a:picLocks noChangeAspect="1"/>
          </p:cNvPicPr>
          <p:nvPr/>
        </p:nvPicPr>
        <p:blipFill>
          <a:blip r:embed="rId2">
            <a:alphaModFix amt="46294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17071909" y="-793397"/>
            <a:ext cx="9276131" cy="1792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95" y="7478"/>
                </a:moveTo>
                <a:lnTo>
                  <a:pt x="0" y="21600"/>
                </a:lnTo>
                <a:lnTo>
                  <a:pt x="10011" y="8482"/>
                </a:lnTo>
                <a:lnTo>
                  <a:pt x="3228" y="8558"/>
                </a:lnTo>
                <a:lnTo>
                  <a:pt x="9762" y="0"/>
                </a:lnTo>
                <a:lnTo>
                  <a:pt x="21600" y="0"/>
                </a:lnTo>
                <a:lnTo>
                  <a:pt x="13545" y="7410"/>
                </a:lnTo>
                <a:lnTo>
                  <a:pt x="20995" y="7478"/>
                </a:lnTo>
              </a:path>
            </a:pathLst>
          </a:custGeom>
          <a:solidFill>
            <a:srgbClr val="003760">
              <a:alpha val="54859"/>
            </a:srgbClr>
          </a:solidFill>
          <a:ln w="25400">
            <a:solidFill>
              <a:srgbClr val="00A1E0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2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12828" y="1289877"/>
            <a:ext cx="1306390" cy="91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2284081" y="3048000"/>
            <a:ext cx="19046231" cy="7620000"/>
          </a:xfrm>
          <a:prstGeom prst="rect">
            <a:avLst/>
          </a:prstGeom>
        </p:spPr>
        <p:txBody>
          <a:bodyPr anchor="ctr"/>
          <a:lstStyle>
            <a:lvl1pPr>
              <a:defRPr sz="8800" b="0" i="0" spc="0"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0" name="Shape 125"/>
          <p:cNvSpPr/>
          <p:nvPr userDrawn="1"/>
        </p:nvSpPr>
        <p:spPr>
          <a:xfrm>
            <a:off x="-173931" y="-101920"/>
            <a:ext cx="1693467" cy="13919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6634" y="21600"/>
                </a:lnTo>
                <a:lnTo>
                  <a:pt x="16634" y="11243"/>
                </a:lnTo>
                <a:lnTo>
                  <a:pt x="21600" y="10625"/>
                </a:lnTo>
                <a:lnTo>
                  <a:pt x="16634" y="10007"/>
                </a:lnTo>
                <a:lnTo>
                  <a:pt x="166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760"/>
          </a:solidFill>
          <a:ln w="25400">
            <a:solidFill>
              <a:srgbClr val="00A1E0"/>
            </a:solidFill>
            <a:miter lim="400000"/>
          </a:ln>
        </p:spPr>
        <p:txBody>
          <a:bodyPr lIns="76200" tIns="76200" rIns="76200" bIns="76200" anchor="ctr"/>
          <a:lstStyle/>
          <a:p>
            <a:pPr algn="l" defTabSz="584200">
              <a:defRPr sz="9600" spc="0">
                <a:latin typeface="+mn-lt"/>
                <a:ea typeface="+mn-ea"/>
                <a:cs typeface="+mn-cs"/>
                <a:sym typeface="Salesforce Sans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ct Slide -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1143000" y="931518"/>
            <a:ext cx="9147679" cy="2303239"/>
          </a:xfrm>
          <a:prstGeom prst="rect">
            <a:avLst/>
          </a:prstGeom>
        </p:spPr>
        <p:txBody>
          <a:bodyPr/>
          <a:lstStyle>
            <a:lvl1pPr>
              <a:defRPr sz="6300" b="0" i="0" spc="0"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1143000" y="4470400"/>
            <a:ext cx="6159500" cy="7386162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3800" b="0" i="0" spc="0" baseline="0">
                <a:latin typeface="Salesforce Sans" charset="0"/>
                <a:ea typeface="Salesforce Sans" charset="0"/>
                <a:cs typeface="Salesforce Sans" charset="0"/>
              </a:defRPr>
            </a:lvl1pPr>
            <a:lvl2pPr>
              <a:spcBef>
                <a:spcPts val="800"/>
              </a:spcBef>
              <a:defRPr sz="3000" spc="0" baseline="0">
                <a:latin typeface="+mn-lt"/>
                <a:ea typeface="+mn-ea"/>
                <a:cs typeface="+mn-cs"/>
                <a:sym typeface="Salesforce Sans Light"/>
              </a:defRPr>
            </a:lvl2pPr>
            <a:lvl3pPr marL="0" indent="0">
              <a:spcBef>
                <a:spcPts val="800"/>
              </a:spcBef>
              <a:buSzTx/>
              <a:buNone/>
              <a:defRPr sz="3000" spc="0" baseline="0">
                <a:latin typeface="+mn-lt"/>
                <a:ea typeface="+mn-ea"/>
                <a:cs typeface="+mn-cs"/>
                <a:sym typeface="Salesforce Sans Light"/>
              </a:defRPr>
            </a:lvl3pPr>
            <a:lvl4pPr marL="0" indent="0">
              <a:spcBef>
                <a:spcPts val="800"/>
              </a:spcBef>
              <a:buSzTx/>
              <a:buNone/>
              <a:defRPr sz="3000" spc="0" baseline="0">
                <a:latin typeface="+mn-lt"/>
                <a:ea typeface="+mn-ea"/>
                <a:cs typeface="+mn-cs"/>
                <a:sym typeface="Salesforce Sans Light"/>
              </a:defRPr>
            </a:lvl4pPr>
            <a:lvl5pPr marL="0" indent="0">
              <a:spcBef>
                <a:spcPts val="800"/>
              </a:spcBef>
              <a:buSzTx/>
              <a:buNone/>
              <a:defRPr sz="3000" spc="0" baseline="0">
                <a:latin typeface="+mn-lt"/>
                <a:ea typeface="+mn-ea"/>
                <a:cs typeface="+mn-cs"/>
                <a:sym typeface="Salesforce Sans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3"/>
          </p:nvPr>
        </p:nvSpPr>
        <p:spPr>
          <a:xfrm>
            <a:off x="1145944" y="3213100"/>
            <a:ext cx="7619770" cy="660400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Bef>
                <a:spcPts val="0"/>
              </a:spcBef>
              <a:defRPr sz="4000" spc="0" baseline="0"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r>
              <a:t>Subtitle text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sig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1"/>
          <p:cNvGrpSpPr/>
          <p:nvPr/>
        </p:nvGrpSpPr>
        <p:grpSpPr>
          <a:xfrm>
            <a:off x="1147415" y="787813"/>
            <a:ext cx="22096548" cy="12772343"/>
            <a:chOff x="-5319" y="0"/>
            <a:chExt cx="22096547" cy="12772341"/>
          </a:xfrm>
        </p:grpSpPr>
        <p:sp>
          <p:nvSpPr>
            <p:cNvPr id="149" name="Shape 149"/>
            <p:cNvSpPr/>
            <p:nvPr/>
          </p:nvSpPr>
          <p:spPr>
            <a:xfrm flipV="1">
              <a:off x="0" y="4292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-1" y="4602"/>
              <a:ext cx="2" cy="12160033"/>
            </a:xfrm>
            <a:prstGeom prst="line">
              <a:avLst/>
            </a:prstGeom>
            <a:noFill/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22091227" y="0"/>
              <a:ext cx="1" cy="12156545"/>
            </a:xfrm>
            <a:prstGeom prst="line">
              <a:avLst/>
            </a:prstGeom>
            <a:noFill/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676" y="2408499"/>
              <a:ext cx="1143174" cy="9743752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905582" y="2408499"/>
              <a:ext cx="1143174" cy="9747998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3809487" y="2403003"/>
              <a:ext cx="1143174" cy="9747998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5709162" y="2403003"/>
              <a:ext cx="1143174" cy="9747998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7613068" y="2403003"/>
              <a:ext cx="1143174" cy="9747998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9516974" y="2403003"/>
              <a:ext cx="1143174" cy="9747998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1420879" y="2403003"/>
              <a:ext cx="1143174" cy="9747998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3327767" y="2403003"/>
              <a:ext cx="1143175" cy="9747998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5231673" y="2403003"/>
              <a:ext cx="1143174" cy="9747998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7133464" y="2403003"/>
              <a:ext cx="1143174" cy="9747998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9036549" y="2403003"/>
              <a:ext cx="1143174" cy="9747998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20940455" y="2403003"/>
              <a:ext cx="1143174" cy="9747998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0" y="3017684"/>
              <a:ext cx="22085307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flipV="1">
              <a:off x="0" y="3626708"/>
              <a:ext cx="22085307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 flipV="1">
              <a:off x="0" y="4235796"/>
              <a:ext cx="22085308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 flipV="1">
              <a:off x="0" y="4844884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V="1">
              <a:off x="0" y="5453972"/>
              <a:ext cx="22085308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 flipV="1">
              <a:off x="0" y="6063060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 flipV="1">
              <a:off x="0" y="6672149"/>
              <a:ext cx="22085308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 flipV="1">
              <a:off x="0" y="7281236"/>
              <a:ext cx="22085306" cy="2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 flipV="1">
              <a:off x="0" y="7890324"/>
              <a:ext cx="22085308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 flipV="1">
              <a:off x="0" y="8499412"/>
              <a:ext cx="22085306" cy="2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 flipV="1">
              <a:off x="0" y="9108500"/>
              <a:ext cx="22085308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 flipV="1">
              <a:off x="0" y="9717588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V="1">
              <a:off x="0" y="10329427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 flipV="1">
              <a:off x="0" y="10941266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 flipV="1">
              <a:off x="0" y="11553104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 flipV="1">
              <a:off x="0" y="12164943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0" y="12772341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0" y="2408468"/>
              <a:ext cx="22085307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3343" y="1211770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3343" y="2131050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 flipV="1">
              <a:off x="0" y="12535280"/>
              <a:ext cx="22085307" cy="4699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0" y="2713076"/>
              <a:ext cx="22085307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flipV="1">
              <a:off x="0" y="3322164"/>
              <a:ext cx="22085307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flipV="1">
              <a:off x="0" y="3931252"/>
              <a:ext cx="22085308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V="1">
              <a:off x="0" y="4540340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flipV="1">
              <a:off x="0" y="5149428"/>
              <a:ext cx="22085308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V="1">
              <a:off x="0" y="5758516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flipV="1">
              <a:off x="0" y="6367604"/>
              <a:ext cx="22085308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0" y="6976692"/>
              <a:ext cx="22085307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flipV="1">
              <a:off x="0" y="7585780"/>
              <a:ext cx="22085307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V="1">
              <a:off x="0" y="8194868"/>
              <a:ext cx="22085308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V="1">
              <a:off x="0" y="8803957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flipV="1">
              <a:off x="0" y="9413044"/>
              <a:ext cx="22085308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V="1">
              <a:off x="0" y="10023507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flipV="1">
              <a:off x="0" y="10635346"/>
              <a:ext cx="22085308" cy="2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-5320" y="11247185"/>
              <a:ext cx="22089583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-4776" y="11859023"/>
              <a:ext cx="22083622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14375607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7690" y="21600"/>
                </a:lnTo>
                <a:lnTo>
                  <a:pt x="21354" y="11878"/>
                </a:lnTo>
                <a:lnTo>
                  <a:pt x="16170" y="11996"/>
                </a:lnTo>
                <a:lnTo>
                  <a:pt x="20692" y="0"/>
                </a:lnTo>
                <a:lnTo>
                  <a:pt x="0" y="0"/>
                </a:lnTo>
                <a:close/>
                <a:moveTo>
                  <a:pt x="21600" y="21422"/>
                </a:moveTo>
                <a:lnTo>
                  <a:pt x="21470" y="21600"/>
                </a:lnTo>
                <a:lnTo>
                  <a:pt x="21600" y="21600"/>
                </a:lnTo>
                <a:lnTo>
                  <a:pt x="21600" y="21422"/>
                </a:lnTo>
                <a:close/>
              </a:path>
            </a:pathLst>
          </a:custGeom>
          <a:solidFill>
            <a:srgbClr val="00366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pic>
        <p:nvPicPr>
          <p:cNvPr id="23" name="TrailheaDX - Keynote Cov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/>
          <p:nvPr/>
        </p:nvSpPr>
        <p:spPr>
          <a:xfrm>
            <a:off x="9119796" y="-793397"/>
            <a:ext cx="10985829" cy="21228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95" y="7478"/>
                </a:moveTo>
                <a:lnTo>
                  <a:pt x="0" y="21600"/>
                </a:lnTo>
                <a:lnTo>
                  <a:pt x="10011" y="8482"/>
                </a:lnTo>
                <a:lnTo>
                  <a:pt x="3228" y="8558"/>
                </a:lnTo>
                <a:lnTo>
                  <a:pt x="9762" y="0"/>
                </a:lnTo>
                <a:lnTo>
                  <a:pt x="21600" y="0"/>
                </a:lnTo>
                <a:lnTo>
                  <a:pt x="13545" y="7410"/>
                </a:lnTo>
                <a:lnTo>
                  <a:pt x="20995" y="7478"/>
                </a:lnTo>
              </a:path>
            </a:pathLst>
          </a:custGeom>
          <a:solidFill>
            <a:srgbClr val="FFFFFF">
              <a:alpha val="1072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" name="Shape 25"/>
          <p:cNvSpPr/>
          <p:nvPr/>
        </p:nvSpPr>
        <p:spPr>
          <a:xfrm>
            <a:off x="0" y="0"/>
            <a:ext cx="14375607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7690" y="21600"/>
                </a:lnTo>
                <a:lnTo>
                  <a:pt x="21354" y="11878"/>
                </a:lnTo>
                <a:lnTo>
                  <a:pt x="16170" y="11996"/>
                </a:lnTo>
                <a:lnTo>
                  <a:pt x="20692" y="0"/>
                </a:lnTo>
                <a:lnTo>
                  <a:pt x="0" y="0"/>
                </a:lnTo>
                <a:close/>
                <a:moveTo>
                  <a:pt x="21600" y="21422"/>
                </a:moveTo>
                <a:lnTo>
                  <a:pt x="21470" y="21600"/>
                </a:lnTo>
                <a:lnTo>
                  <a:pt x="21600" y="21600"/>
                </a:lnTo>
                <a:lnTo>
                  <a:pt x="21600" y="21422"/>
                </a:lnTo>
                <a:close/>
              </a:path>
            </a:pathLst>
          </a:custGeom>
          <a:solidFill>
            <a:srgbClr val="00366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pic>
        <p:nvPicPr>
          <p:cNvPr id="30" name="TrailheaDX - Keynote Terrain Pattern.png"/>
          <p:cNvPicPr>
            <a:picLocks noChangeAspect="1"/>
          </p:cNvPicPr>
          <p:nvPr/>
        </p:nvPicPr>
        <p:blipFill>
          <a:blip r:embed="rId3">
            <a:alphaModFix amt="49885"/>
            <a:extLst/>
          </a:blip>
          <a:srcRect r="41044"/>
          <a:stretch>
            <a:fillRect/>
          </a:stretch>
        </p:blipFill>
        <p:spPr>
          <a:xfrm>
            <a:off x="0" y="0"/>
            <a:ext cx="14375607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7690" y="21600"/>
                </a:lnTo>
                <a:lnTo>
                  <a:pt x="21354" y="11878"/>
                </a:lnTo>
                <a:lnTo>
                  <a:pt x="16170" y="11996"/>
                </a:lnTo>
                <a:lnTo>
                  <a:pt x="20692" y="0"/>
                </a:lnTo>
                <a:lnTo>
                  <a:pt x="0" y="0"/>
                </a:lnTo>
                <a:close/>
                <a:moveTo>
                  <a:pt x="21600" y="21422"/>
                </a:moveTo>
                <a:lnTo>
                  <a:pt x="21470" y="21600"/>
                </a:lnTo>
                <a:lnTo>
                  <a:pt x="21600" y="21600"/>
                </a:lnTo>
                <a:lnTo>
                  <a:pt x="21600" y="21422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1145944" y="297218"/>
            <a:ext cx="9602118" cy="5817726"/>
          </a:xfrm>
          <a:prstGeom prst="rect">
            <a:avLst/>
          </a:prstGeom>
        </p:spPr>
        <p:txBody>
          <a:bodyPr/>
          <a:lstStyle>
            <a:lvl1pPr>
              <a:defRPr sz="9600" spc="0"/>
            </a:lvl1pPr>
          </a:lstStyle>
          <a:p>
            <a:r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sz="quarter" idx="13"/>
          </p:nvPr>
        </p:nvSpPr>
        <p:spPr>
          <a:xfrm>
            <a:off x="1145944" y="6227520"/>
            <a:ext cx="9602118" cy="787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Bef>
                <a:spcPts val="0"/>
              </a:spcBef>
              <a:defRPr spc="0" baseline="0">
                <a:solidFill>
                  <a:srgbClr val="D0D9DE"/>
                </a:solidFill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r>
              <a:t>Subtitle text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145944" y="9079992"/>
            <a:ext cx="11430000" cy="1271016"/>
          </a:xfrm>
        </p:spPr>
        <p:txBody>
          <a:bodyPr/>
          <a:lstStyle>
            <a:lvl1pPr>
              <a:spcBef>
                <a:spcPts val="1200"/>
              </a:spcBef>
              <a:defRPr sz="3600" b="0" i="0" baseline="0"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6452" y="10580716"/>
            <a:ext cx="11430000" cy="777240"/>
          </a:xfrm>
        </p:spPr>
        <p:txBody>
          <a:bodyPr/>
          <a:lstStyle>
            <a:lvl1pPr>
              <a:spcBef>
                <a:spcPts val="1300"/>
              </a:spcBef>
              <a:defRPr sz="2800" b="0" i="0" baseline="0"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/>
            <a:r>
              <a:rPr lang="en-US" dirty="0" smtClean="0"/>
              <a:t>@placeholder</a:t>
            </a:r>
          </a:p>
          <a:p>
            <a:pPr lvl="0"/>
            <a:r>
              <a:rPr lang="en-US" dirty="0" err="1" smtClean="0"/>
              <a:t>awesome@salesforce.com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44" y="1239678"/>
            <a:ext cx="6703922" cy="1070626"/>
          </a:xfrm>
          <a:prstGeom prst="rect">
            <a:avLst/>
          </a:prstGeom>
        </p:spPr>
      </p:pic>
      <p:pic>
        <p:nvPicPr>
          <p:cNvPr id="15" name="pasted-image.pdf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1912828" y="1289877"/>
            <a:ext cx="1306390" cy="91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0" y="0"/>
            <a:ext cx="24384000" cy="13716000"/>
          </a:xfrm>
          <a:prstGeom prst="rect">
            <a:avLst/>
          </a:prstGeom>
          <a:gradFill flip="none" rotWithShape="1">
            <a:gsLst>
              <a:gs pos="31000">
                <a:srgbClr val="09355C">
                  <a:alpha val="0"/>
                </a:srgbClr>
              </a:gs>
              <a:gs pos="100000">
                <a:srgbClr val="0075B4"/>
              </a:gs>
            </a:gsLst>
            <a:lin ang="8100000" scaled="0"/>
            <a:tileRect/>
          </a:gra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pic>
        <p:nvPicPr>
          <p:cNvPr id="40" name="TrailheaDX - Keynote Terrain Pattern.png"/>
          <p:cNvPicPr>
            <a:picLocks noChangeAspect="1"/>
          </p:cNvPicPr>
          <p:nvPr/>
        </p:nvPicPr>
        <p:blipFill>
          <a:blip r:embed="rId2">
            <a:alphaModFix amt="49885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Freeform 14"/>
          <p:cNvSpPr/>
          <p:nvPr userDrawn="1"/>
        </p:nvSpPr>
        <p:spPr>
          <a:xfrm rot="2700000">
            <a:off x="2888102" y="880468"/>
            <a:ext cx="18607796" cy="18607796"/>
          </a:xfrm>
          <a:custGeom>
            <a:avLst/>
            <a:gdLst>
              <a:gd name="connsiteX0" fmla="*/ 574532 w 18607796"/>
              <a:gd name="connsiteY0" fmla="*/ 14570261 h 18607796"/>
              <a:gd name="connsiteX1" fmla="*/ 998772 w 18607796"/>
              <a:gd name="connsiteY1" fmla="*/ 14570261 h 18607796"/>
              <a:gd name="connsiteX2" fmla="*/ 15549711 w 18607796"/>
              <a:gd name="connsiteY2" fmla="*/ 19321 h 18607796"/>
              <a:gd name="connsiteX3" fmla="*/ 15643003 w 18607796"/>
              <a:gd name="connsiteY3" fmla="*/ 19320 h 18607796"/>
              <a:gd name="connsiteX4" fmla="*/ 18588476 w 18607796"/>
              <a:gd name="connsiteY4" fmla="*/ 2964794 h 18607796"/>
              <a:gd name="connsiteX5" fmla="*/ 18588476 w 18607796"/>
              <a:gd name="connsiteY5" fmla="*/ 3058085 h 18607796"/>
              <a:gd name="connsiteX6" fmla="*/ 3058085 w 18607796"/>
              <a:gd name="connsiteY6" fmla="*/ 18588476 h 18607796"/>
              <a:gd name="connsiteX7" fmla="*/ 2964795 w 18607796"/>
              <a:gd name="connsiteY7" fmla="*/ 18588476 h 18607796"/>
              <a:gd name="connsiteX8" fmla="*/ 19321 w 18607796"/>
              <a:gd name="connsiteY8" fmla="*/ 15643002 h 18607796"/>
              <a:gd name="connsiteX9" fmla="*/ 19321 w 18607796"/>
              <a:gd name="connsiteY9" fmla="*/ 15549712 h 18607796"/>
              <a:gd name="connsiteX10" fmla="*/ 574532 w 18607796"/>
              <a:gd name="connsiteY10" fmla="*/ 14994500 h 18607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07796" h="18607796">
                <a:moveTo>
                  <a:pt x="574532" y="14570261"/>
                </a:moveTo>
                <a:lnTo>
                  <a:pt x="998772" y="14570261"/>
                </a:lnTo>
                <a:lnTo>
                  <a:pt x="15549711" y="19321"/>
                </a:lnTo>
                <a:cubicBezTo>
                  <a:pt x="15575473" y="-6440"/>
                  <a:pt x="15617241" y="-6441"/>
                  <a:pt x="15643003" y="19320"/>
                </a:cubicBezTo>
                <a:lnTo>
                  <a:pt x="18588476" y="2964794"/>
                </a:lnTo>
                <a:cubicBezTo>
                  <a:pt x="18614238" y="2990555"/>
                  <a:pt x="18614236" y="3032324"/>
                  <a:pt x="18588476" y="3058085"/>
                </a:cubicBezTo>
                <a:lnTo>
                  <a:pt x="3058085" y="18588476"/>
                </a:lnTo>
                <a:cubicBezTo>
                  <a:pt x="3032323" y="18614237"/>
                  <a:pt x="2990556" y="18614237"/>
                  <a:pt x="2964795" y="18588476"/>
                </a:cubicBezTo>
                <a:lnTo>
                  <a:pt x="19321" y="15643002"/>
                </a:lnTo>
                <a:cubicBezTo>
                  <a:pt x="-6440" y="15617240"/>
                  <a:pt x="-6441" y="15575473"/>
                  <a:pt x="19321" y="15549712"/>
                </a:cubicBezTo>
                <a:lnTo>
                  <a:pt x="574532" y="14994500"/>
                </a:lnTo>
                <a:close/>
              </a:path>
            </a:pathLst>
          </a:custGeom>
          <a:solidFill>
            <a:srgbClr val="003760"/>
          </a:solidFill>
          <a:ln w="25400">
            <a:solidFill>
              <a:srgbClr val="00A1E0"/>
            </a:solidFill>
            <a:miter lim="400000"/>
          </a:ln>
        </p:spPr>
        <p:txBody>
          <a:bodyPr lIns="76200" tIns="76200" rIns="76200" bIns="76200" anchor="ctr"/>
          <a:lstStyle/>
          <a:p>
            <a:pPr lvl="0" algn="l" defTabSz="584200"/>
            <a:endParaRPr lang="en-US" sz="9600">
              <a:latin typeface="+mn-lt"/>
              <a:ea typeface="+mn-ea"/>
              <a:cs typeface="+mn-cs"/>
              <a:sym typeface="Salesforce Sans"/>
            </a:endParaRPr>
          </a:p>
        </p:txBody>
      </p:sp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1145944" y="3043008"/>
            <a:ext cx="22098001" cy="3071936"/>
          </a:xfrm>
          <a:prstGeom prst="rect">
            <a:avLst/>
          </a:prstGeom>
        </p:spPr>
        <p:txBody>
          <a:bodyPr/>
          <a:lstStyle>
            <a:lvl1pPr>
              <a:defRPr sz="9600" spc="0"/>
            </a:lvl1pPr>
          </a:lstStyle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sz="quarter" idx="14"/>
          </p:nvPr>
        </p:nvSpPr>
        <p:spPr>
          <a:xfrm>
            <a:off x="1145944" y="6227520"/>
            <a:ext cx="22098001" cy="787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Bef>
                <a:spcPts val="0"/>
              </a:spcBef>
              <a:defRPr spc="0" baseline="0">
                <a:solidFill>
                  <a:srgbClr val="D0D9DE"/>
                </a:solidFill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r>
              <a:t>Subtitle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993392" y="9079992"/>
            <a:ext cx="11430000" cy="1271016"/>
          </a:xfrm>
        </p:spPr>
        <p:txBody>
          <a:bodyPr/>
          <a:lstStyle>
            <a:lvl1pPr>
              <a:spcBef>
                <a:spcPts val="1200"/>
              </a:spcBef>
              <a:defRPr sz="3600" b="0" i="0" baseline="0"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993900" y="10580716"/>
            <a:ext cx="11430000" cy="777240"/>
          </a:xfrm>
        </p:spPr>
        <p:txBody>
          <a:bodyPr/>
          <a:lstStyle>
            <a:lvl1pPr>
              <a:spcBef>
                <a:spcPts val="1300"/>
              </a:spcBef>
              <a:defRPr sz="2800" b="0" i="0" baseline="0"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/>
            <a:r>
              <a:rPr lang="en-US" dirty="0" smtClean="0"/>
              <a:t>@placeholder</a:t>
            </a:r>
          </a:p>
          <a:p>
            <a:pPr lvl="0"/>
            <a:r>
              <a:rPr lang="en-US" dirty="0" err="1" smtClean="0"/>
              <a:t>awesome@salesforce.com</a:t>
            </a: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44" y="1239678"/>
            <a:ext cx="6703922" cy="1070626"/>
          </a:xfrm>
          <a:prstGeom prst="rect">
            <a:avLst/>
          </a:prstGeom>
        </p:spPr>
      </p:pic>
      <p:pic>
        <p:nvPicPr>
          <p:cNvPr id="11" name="pasted-image.pdf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21912828" y="1289877"/>
            <a:ext cx="1306390" cy="91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0" y="0"/>
            <a:ext cx="24384000" cy="13716000"/>
          </a:xfrm>
          <a:prstGeom prst="rect">
            <a:avLst/>
          </a:prstGeom>
          <a:gradFill flip="none" rotWithShape="1">
            <a:gsLst>
              <a:gs pos="31000">
                <a:srgbClr val="09355C">
                  <a:alpha val="0"/>
                </a:srgbClr>
              </a:gs>
              <a:gs pos="100000">
                <a:srgbClr val="0075B4"/>
              </a:gs>
            </a:gsLst>
            <a:lin ang="8100000" scaled="0"/>
            <a:tileRect/>
          </a:gra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pic>
        <p:nvPicPr>
          <p:cNvPr id="40" name="TrailheaDX - Keynote Terrain Pattern.png"/>
          <p:cNvPicPr>
            <a:picLocks noChangeAspect="1"/>
          </p:cNvPicPr>
          <p:nvPr/>
        </p:nvPicPr>
        <p:blipFill>
          <a:blip r:embed="rId2">
            <a:alphaModFix amt="49885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Freeform 14"/>
          <p:cNvSpPr/>
          <p:nvPr userDrawn="1"/>
        </p:nvSpPr>
        <p:spPr>
          <a:xfrm rot="2700000">
            <a:off x="2888102" y="880468"/>
            <a:ext cx="18607796" cy="18607796"/>
          </a:xfrm>
          <a:custGeom>
            <a:avLst/>
            <a:gdLst>
              <a:gd name="connsiteX0" fmla="*/ 574532 w 18607796"/>
              <a:gd name="connsiteY0" fmla="*/ 14570261 h 18607796"/>
              <a:gd name="connsiteX1" fmla="*/ 998772 w 18607796"/>
              <a:gd name="connsiteY1" fmla="*/ 14570261 h 18607796"/>
              <a:gd name="connsiteX2" fmla="*/ 15549711 w 18607796"/>
              <a:gd name="connsiteY2" fmla="*/ 19321 h 18607796"/>
              <a:gd name="connsiteX3" fmla="*/ 15643003 w 18607796"/>
              <a:gd name="connsiteY3" fmla="*/ 19320 h 18607796"/>
              <a:gd name="connsiteX4" fmla="*/ 18588476 w 18607796"/>
              <a:gd name="connsiteY4" fmla="*/ 2964794 h 18607796"/>
              <a:gd name="connsiteX5" fmla="*/ 18588476 w 18607796"/>
              <a:gd name="connsiteY5" fmla="*/ 3058085 h 18607796"/>
              <a:gd name="connsiteX6" fmla="*/ 3058085 w 18607796"/>
              <a:gd name="connsiteY6" fmla="*/ 18588476 h 18607796"/>
              <a:gd name="connsiteX7" fmla="*/ 2964795 w 18607796"/>
              <a:gd name="connsiteY7" fmla="*/ 18588476 h 18607796"/>
              <a:gd name="connsiteX8" fmla="*/ 19321 w 18607796"/>
              <a:gd name="connsiteY8" fmla="*/ 15643002 h 18607796"/>
              <a:gd name="connsiteX9" fmla="*/ 19321 w 18607796"/>
              <a:gd name="connsiteY9" fmla="*/ 15549712 h 18607796"/>
              <a:gd name="connsiteX10" fmla="*/ 574532 w 18607796"/>
              <a:gd name="connsiteY10" fmla="*/ 14994500 h 18607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07796" h="18607796">
                <a:moveTo>
                  <a:pt x="574532" y="14570261"/>
                </a:moveTo>
                <a:lnTo>
                  <a:pt x="998772" y="14570261"/>
                </a:lnTo>
                <a:lnTo>
                  <a:pt x="15549711" y="19321"/>
                </a:lnTo>
                <a:cubicBezTo>
                  <a:pt x="15575473" y="-6440"/>
                  <a:pt x="15617241" y="-6441"/>
                  <a:pt x="15643003" y="19320"/>
                </a:cubicBezTo>
                <a:lnTo>
                  <a:pt x="18588476" y="2964794"/>
                </a:lnTo>
                <a:cubicBezTo>
                  <a:pt x="18614238" y="2990555"/>
                  <a:pt x="18614236" y="3032324"/>
                  <a:pt x="18588476" y="3058085"/>
                </a:cubicBezTo>
                <a:lnTo>
                  <a:pt x="3058085" y="18588476"/>
                </a:lnTo>
                <a:cubicBezTo>
                  <a:pt x="3032323" y="18614237"/>
                  <a:pt x="2990556" y="18614237"/>
                  <a:pt x="2964795" y="18588476"/>
                </a:cubicBezTo>
                <a:lnTo>
                  <a:pt x="19321" y="15643002"/>
                </a:lnTo>
                <a:cubicBezTo>
                  <a:pt x="-6440" y="15617240"/>
                  <a:pt x="-6441" y="15575473"/>
                  <a:pt x="19321" y="15549712"/>
                </a:cubicBezTo>
                <a:lnTo>
                  <a:pt x="574532" y="14994500"/>
                </a:lnTo>
                <a:close/>
              </a:path>
            </a:pathLst>
          </a:custGeom>
          <a:solidFill>
            <a:srgbClr val="003760"/>
          </a:solidFill>
          <a:ln w="25400">
            <a:solidFill>
              <a:srgbClr val="00A1E0"/>
            </a:solidFill>
            <a:miter lim="400000"/>
          </a:ln>
        </p:spPr>
        <p:txBody>
          <a:bodyPr lIns="76200" tIns="76200" rIns="76200" bIns="76200" anchor="ctr"/>
          <a:lstStyle/>
          <a:p>
            <a:pPr lvl="0" algn="l" defTabSz="584200"/>
            <a:endParaRPr lang="en-US" sz="9600">
              <a:latin typeface="+mn-lt"/>
              <a:ea typeface="+mn-ea"/>
              <a:cs typeface="+mn-cs"/>
              <a:sym typeface="Salesforce Sans"/>
            </a:endParaRPr>
          </a:p>
        </p:txBody>
      </p:sp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1121217" y="3906580"/>
            <a:ext cx="22098001" cy="3071936"/>
          </a:xfrm>
          <a:prstGeom prst="rect">
            <a:avLst/>
          </a:prstGeom>
        </p:spPr>
        <p:txBody>
          <a:bodyPr/>
          <a:lstStyle>
            <a:lvl1pPr>
              <a:defRPr sz="9600" spc="0"/>
            </a:lvl1pPr>
          </a:lstStyle>
          <a:p>
            <a:r>
              <a:rPr dirty="0"/>
              <a:t>Title Text</a:t>
            </a:r>
          </a:p>
        </p:txBody>
      </p:sp>
      <p:pic>
        <p:nvPicPr>
          <p:cNvPr id="11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1912828" y="1289877"/>
            <a:ext cx="1306390" cy="91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39"/>
          <p:cNvSpPr>
            <a:spLocks noGrp="1"/>
          </p:cNvSpPr>
          <p:nvPr>
            <p:ph type="body" sz="quarter" idx="1"/>
          </p:nvPr>
        </p:nvSpPr>
        <p:spPr>
          <a:xfrm>
            <a:off x="1697643" y="8558051"/>
            <a:ext cx="20987980" cy="3237665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3800" b="0" i="0" spc="0" baseline="0">
                <a:latin typeface="Salesforce Sans" charset="0"/>
                <a:ea typeface="Salesforce Sans" charset="0"/>
                <a:cs typeface="Salesforce Sans" charset="0"/>
              </a:defRPr>
            </a:lvl1pPr>
            <a:lvl2pPr>
              <a:spcBef>
                <a:spcPts val="800"/>
              </a:spcBef>
              <a:defRPr sz="3000" spc="0" baseline="0">
                <a:latin typeface="+mn-lt"/>
                <a:ea typeface="+mn-ea"/>
                <a:cs typeface="+mn-cs"/>
                <a:sym typeface="Salesforce Sans Light"/>
              </a:defRPr>
            </a:lvl2pPr>
            <a:lvl3pPr marL="0" indent="0">
              <a:spcBef>
                <a:spcPts val="800"/>
              </a:spcBef>
              <a:buSzTx/>
              <a:buNone/>
              <a:defRPr sz="3000" spc="0" baseline="0">
                <a:latin typeface="+mn-lt"/>
                <a:ea typeface="+mn-ea"/>
                <a:cs typeface="+mn-cs"/>
                <a:sym typeface="Salesforce Sans Light"/>
              </a:defRPr>
            </a:lvl3pPr>
            <a:lvl4pPr marL="0" indent="0">
              <a:spcBef>
                <a:spcPts val="800"/>
              </a:spcBef>
              <a:buSzTx/>
              <a:buNone/>
              <a:defRPr sz="3000" spc="0" baseline="0">
                <a:latin typeface="+mn-lt"/>
                <a:ea typeface="+mn-ea"/>
                <a:cs typeface="+mn-cs"/>
                <a:sym typeface="Salesforce Sans Light"/>
              </a:defRPr>
            </a:lvl4pPr>
            <a:lvl5pPr marL="0" indent="0">
              <a:spcBef>
                <a:spcPts val="800"/>
              </a:spcBef>
              <a:buSzTx/>
              <a:buNone/>
              <a:defRPr sz="3000" spc="0" baseline="0">
                <a:latin typeface="+mn-lt"/>
                <a:ea typeface="+mn-ea"/>
                <a:cs typeface="+mn-cs"/>
                <a:sym typeface="Salesforce Sans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44" y="1239678"/>
            <a:ext cx="6703922" cy="107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544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1143000" y="-12700"/>
            <a:ext cx="20320000" cy="2286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sz="quarter" idx="13"/>
          </p:nvPr>
        </p:nvSpPr>
        <p:spPr>
          <a:xfrm>
            <a:off x="1145944" y="2387600"/>
            <a:ext cx="22072601" cy="685800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Bef>
                <a:spcPts val="0"/>
              </a:spcBef>
              <a:defRPr sz="4200" spc="0" baseline="0">
                <a:solidFill>
                  <a:srgbClr val="D0D9DE"/>
                </a:solidFill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r>
              <a:t>Subtitle text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Subtitle 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TrailheaDX - Keynote Terrain Pattern.png"/>
          <p:cNvPicPr>
            <a:picLocks noChangeAspect="1"/>
          </p:cNvPicPr>
          <p:nvPr/>
        </p:nvPicPr>
        <p:blipFill>
          <a:blip r:embed="rId2">
            <a:alphaModFix amt="49885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143000" y="-12700"/>
            <a:ext cx="20320000" cy="2286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sz="quarter" idx="13"/>
          </p:nvPr>
        </p:nvSpPr>
        <p:spPr>
          <a:xfrm>
            <a:off x="1145944" y="2391234"/>
            <a:ext cx="22072601" cy="685801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Bef>
                <a:spcPts val="0"/>
              </a:spcBef>
              <a:defRPr sz="4200" spc="0" baseline="0">
                <a:solidFill>
                  <a:srgbClr val="D0D9DE"/>
                </a:solidFill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r>
              <a:t>Subtitle text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 baseline="0"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quarter" idx="13"/>
          </p:nvPr>
        </p:nvSpPr>
        <p:spPr>
          <a:xfrm>
            <a:off x="1143000" y="2391234"/>
            <a:ext cx="22072601" cy="685801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Bef>
                <a:spcPts val="0"/>
              </a:spcBef>
              <a:defRPr sz="4200" spc="0" baseline="0">
                <a:solidFill>
                  <a:srgbClr val="D0D9DE"/>
                </a:solidFill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r>
              <a:t>Subtitle text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Slide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TrailheaDX - Keynote Terrain Pattern.png"/>
          <p:cNvPicPr>
            <a:picLocks noChangeAspect="1"/>
          </p:cNvPicPr>
          <p:nvPr/>
        </p:nvPicPr>
        <p:blipFill>
          <a:blip r:embed="rId2">
            <a:alphaModFix amt="49885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98000" cy="9144000"/>
          </a:xfrm>
          <a:prstGeom prst="rect">
            <a:avLst/>
          </a:prstGeom>
        </p:spPr>
        <p:txBody>
          <a:bodyPr/>
          <a:lstStyle>
            <a:lvl1pPr>
              <a:defRPr b="0" i="0" baseline="0"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1143000" y="-12700"/>
            <a:ext cx="22072600" cy="2286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sz="quarter" idx="13"/>
          </p:nvPr>
        </p:nvSpPr>
        <p:spPr>
          <a:xfrm>
            <a:off x="1143000" y="2391234"/>
            <a:ext cx="22072601" cy="685801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Bef>
                <a:spcPts val="0"/>
              </a:spcBef>
              <a:defRPr sz="4200" spc="0" baseline="0">
                <a:solidFill>
                  <a:srgbClr val="D0D9DE"/>
                </a:solidFill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r>
              <a:t>Subtitle text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TrailheaDX - Keynote Background Terrain Pattern.png"/>
          <p:cNvPicPr>
            <a:picLocks noChangeAspect="1"/>
          </p:cNvPicPr>
          <p:nvPr/>
        </p:nvPicPr>
        <p:blipFill>
          <a:blip r:embed="rId2">
            <a:alphaModFix amt="46294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12828" y="1289877"/>
            <a:ext cx="1306390" cy="91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6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ilheaDX - Keynote Terrain Pattern.png"/>
          <p:cNvPicPr>
            <a:picLocks noChangeAspect="1"/>
          </p:cNvPicPr>
          <p:nvPr/>
        </p:nvPicPr>
        <p:blipFill>
          <a:blip r:embed="rId16">
            <a:alphaModFix amt="49885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df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1912828" y="1289877"/>
            <a:ext cx="1306390" cy="9144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143000" y="3790398"/>
            <a:ext cx="22098000" cy="914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2pPr indent="0">
              <a:defRPr sz="3600" spc="0" baseline="2777"/>
            </a:lvl2pPr>
            <a:lvl3pPr marL="762000" indent="-381000">
              <a:spcBef>
                <a:spcPts val="1300"/>
              </a:spcBef>
              <a:buSzPct val="75000"/>
              <a:buChar char="•"/>
              <a:defRPr sz="2800" spc="0" baseline="14285"/>
            </a:lvl3pPr>
            <a:lvl4pPr marL="1143000" indent="-381000">
              <a:spcBef>
                <a:spcPts val="1600"/>
              </a:spcBef>
              <a:buSzPct val="75000"/>
              <a:buChar char="•"/>
              <a:defRPr sz="2400" spc="0" baseline="8333"/>
            </a:lvl4pPr>
            <a:lvl5pPr marL="1524000" indent="-381000">
              <a:spcBef>
                <a:spcPts val="1600"/>
              </a:spcBef>
              <a:buSzPct val="75000"/>
              <a:buChar char="•"/>
              <a:defRPr sz="2100" spc="0" baseline="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143000" y="-18596"/>
            <a:ext cx="20320000" cy="2291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300" b="0" i="0" u="none" strike="noStrike" cap="none" spc="0" baseline="0">
          <a:ln>
            <a:noFill/>
          </a:ln>
          <a:solidFill>
            <a:srgbClr val="FFFFFF"/>
          </a:solidFill>
          <a:uFillTx/>
          <a:latin typeface="Salesforce Sans Light" charset="0"/>
          <a:ea typeface="Salesforce Sans Light" charset="0"/>
          <a:cs typeface="Salesforce Sans Light" charset="0"/>
          <a:sym typeface="Salesforce Sans Light"/>
        </a:defRPr>
      </a:lvl1pPr>
      <a:lvl2pPr marL="0" marR="0" indent="228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3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Salesforce Sans Light"/>
        </a:defRPr>
      </a:lvl2pPr>
      <a:lvl3pPr marL="0" marR="0" indent="457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3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Salesforce Sans Light"/>
        </a:defRPr>
      </a:lvl3pPr>
      <a:lvl4pPr marL="0" marR="0" indent="685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3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Salesforce Sans Light"/>
        </a:defRPr>
      </a:lvl4pPr>
      <a:lvl5pPr marL="0" marR="0" indent="9144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3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Salesforce Sans Light"/>
        </a:defRPr>
      </a:lvl5pPr>
      <a:lvl6pPr marL="0" marR="0" indent="11430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3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Salesforce Sans Light"/>
        </a:defRPr>
      </a:lvl6pPr>
      <a:lvl7pPr marL="0" marR="0" indent="1371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3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Salesforce Sans Light"/>
        </a:defRPr>
      </a:lvl7pPr>
      <a:lvl8pPr marL="0" marR="0" indent="1600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3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Salesforce Sans Light"/>
        </a:defRPr>
      </a:lvl8pPr>
      <a:lvl9pPr marL="0" marR="0" indent="1828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3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Salesforce Sans Light"/>
        </a:defRPr>
      </a:lvl9pPr>
    </p:titleStyle>
    <p:bodyStyle>
      <a:lvl1pPr marL="0" marR="0" indent="0" algn="l" defTabSz="584200" rtl="0" latinLnBrk="0">
        <a:lnSpc>
          <a:spcPct val="9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Salesforce Sans Light" charset="0"/>
          <a:ea typeface="Salesforce Sans Light" charset="0"/>
          <a:cs typeface="Salesforce Sans Light" charset="0"/>
          <a:sym typeface="Salesforce Sans"/>
        </a:defRPr>
      </a:lvl1pPr>
      <a:lvl2pPr marL="0" marR="0" indent="228600" algn="l" defTabSz="584200" rtl="0" latinLnBrk="0">
        <a:lnSpc>
          <a:spcPct val="9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Salesforce Sans"/>
          <a:ea typeface="Salesforce Sans"/>
          <a:cs typeface="Salesforce Sans"/>
          <a:sym typeface="Salesforce Sans"/>
        </a:defRPr>
      </a:lvl2pPr>
      <a:lvl3pPr marL="0" marR="0" indent="457200" algn="l" defTabSz="584200" rtl="0" latinLnBrk="0">
        <a:lnSpc>
          <a:spcPct val="9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Salesforce Sans"/>
          <a:ea typeface="Salesforce Sans"/>
          <a:cs typeface="Salesforce Sans"/>
          <a:sym typeface="Salesforce Sans"/>
        </a:defRPr>
      </a:lvl3pPr>
      <a:lvl4pPr marL="0" marR="0" indent="685800" algn="l" defTabSz="584200" rtl="0" latinLnBrk="0">
        <a:lnSpc>
          <a:spcPct val="9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Salesforce Sans"/>
          <a:ea typeface="Salesforce Sans"/>
          <a:cs typeface="Salesforce Sans"/>
          <a:sym typeface="Salesforce Sans"/>
        </a:defRPr>
      </a:lvl4pPr>
      <a:lvl5pPr marL="0" marR="0" indent="914400" algn="l" defTabSz="584200" rtl="0" latinLnBrk="0">
        <a:lnSpc>
          <a:spcPct val="9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Salesforce Sans"/>
          <a:ea typeface="Salesforce Sans"/>
          <a:cs typeface="Salesforce Sans"/>
          <a:sym typeface="Salesforce Sans"/>
        </a:defRPr>
      </a:lvl5pPr>
      <a:lvl6pPr marL="0" marR="0" indent="1143000" algn="l" defTabSz="584200" rtl="0" latinLnBrk="0">
        <a:lnSpc>
          <a:spcPct val="9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10416">
          <a:ln>
            <a:noFill/>
          </a:ln>
          <a:solidFill>
            <a:srgbClr val="FFFFFF"/>
          </a:solidFill>
          <a:uFillTx/>
          <a:latin typeface="Salesforce Sans"/>
          <a:ea typeface="Salesforce Sans"/>
          <a:cs typeface="Salesforce Sans"/>
          <a:sym typeface="Salesforce Sans"/>
        </a:defRPr>
      </a:lvl6pPr>
      <a:lvl7pPr marL="0" marR="0" indent="1371600" algn="l" defTabSz="584200" rtl="0" latinLnBrk="0">
        <a:lnSpc>
          <a:spcPct val="9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10416">
          <a:ln>
            <a:noFill/>
          </a:ln>
          <a:solidFill>
            <a:srgbClr val="FFFFFF"/>
          </a:solidFill>
          <a:uFillTx/>
          <a:latin typeface="Salesforce Sans"/>
          <a:ea typeface="Salesforce Sans"/>
          <a:cs typeface="Salesforce Sans"/>
          <a:sym typeface="Salesforce Sans"/>
        </a:defRPr>
      </a:lvl7pPr>
      <a:lvl8pPr marL="0" marR="0" indent="1600200" algn="l" defTabSz="584200" rtl="0" latinLnBrk="0">
        <a:lnSpc>
          <a:spcPct val="9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10416">
          <a:ln>
            <a:noFill/>
          </a:ln>
          <a:solidFill>
            <a:srgbClr val="FFFFFF"/>
          </a:solidFill>
          <a:uFillTx/>
          <a:latin typeface="Salesforce Sans"/>
          <a:ea typeface="Salesforce Sans"/>
          <a:cs typeface="Salesforce Sans"/>
          <a:sym typeface="Salesforce Sans"/>
        </a:defRPr>
      </a:lvl8pPr>
      <a:lvl9pPr marL="0" marR="0" indent="1828800" algn="l" defTabSz="584200" rtl="0" latinLnBrk="0">
        <a:lnSpc>
          <a:spcPct val="9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10416">
          <a:ln>
            <a:noFill/>
          </a:ln>
          <a:solidFill>
            <a:srgbClr val="FFFFFF"/>
          </a:solidFill>
          <a:uFillTx/>
          <a:latin typeface="Salesforce Sans"/>
          <a:ea typeface="Salesforce Sans"/>
          <a:cs typeface="Salesforce Sans"/>
          <a:sym typeface="Salesforce Sans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Relationship Id="rId25" Type="http://schemas.openxmlformats.org/officeDocument/2006/relationships/image" Target="../media/image40.png"/><Relationship Id="rId26" Type="http://schemas.openxmlformats.org/officeDocument/2006/relationships/image" Target="../media/image41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21.png"/><Relationship Id="rId6" Type="http://schemas.openxmlformats.org/officeDocument/2006/relationships/image" Target="../media/image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42.png"/><Relationship Id="rId14" Type="http://schemas.openxmlformats.org/officeDocument/2006/relationships/image" Target="../media/image23.png"/><Relationship Id="rId15" Type="http://schemas.openxmlformats.org/officeDocument/2006/relationships/image" Target="../media/image43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1145943" y="297218"/>
            <a:ext cx="11240685" cy="5817726"/>
          </a:xfrm>
          <a:prstGeom prst="rect">
            <a:avLst/>
          </a:prstGeom>
        </p:spPr>
        <p:txBody>
          <a:bodyPr/>
          <a:lstStyle/>
          <a:p>
            <a:r>
              <a:rPr lang="en-US" sz="8800" dirty="0" smtClean="0"/>
              <a:t>Mastering the Lightning Framework</a:t>
            </a:r>
            <a:endParaRPr sz="8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JF Paradis</a:t>
            </a:r>
          </a:p>
          <a:p>
            <a:r>
              <a:rPr lang="en-US" dirty="0" smtClean="0"/>
              <a:t>Principal Engineer - </a:t>
            </a:r>
            <a:r>
              <a:rPr lang="en-US" dirty="0" err="1" smtClean="0"/>
              <a:t>Salesforce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1656202" y="10580716"/>
            <a:ext cx="10920249" cy="777240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jfparadis</a:t>
            </a:r>
            <a:endParaRPr lang="en-US" dirty="0"/>
          </a:p>
        </p:txBody>
      </p:sp>
      <p:pic>
        <p:nvPicPr>
          <p:cNvPr id="1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5944" y="10580716"/>
            <a:ext cx="398371" cy="3237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7" name="Shape 216"/>
          <p:cNvSpPr>
            <a:spLocks noGrp="1"/>
          </p:cNvSpPr>
          <p:nvPr>
            <p:ph type="body" sz="quarter" idx="13"/>
          </p:nvPr>
        </p:nvSpPr>
        <p:spPr>
          <a:xfrm>
            <a:off x="1145944" y="6227520"/>
            <a:ext cx="9602118" cy="67710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Part 1 – The declarative aspects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3944386" y="-971265"/>
            <a:ext cx="144269" cy="511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785">
        <p:fade/>
      </p:transition>
    </mc:Choice>
    <mc:Fallback xmlns="">
      <p:transition xmlns:p14="http://schemas.microsoft.com/office/powerpoint/2010/main" spd="med" advTm="28785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Section 1: XML Component Definition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1.1 Component Based architecture</a:t>
            </a:r>
          </a:p>
          <a:p>
            <a:r>
              <a:rPr lang="en-US" dirty="0" smtClean="0"/>
              <a:t>1.2 Structure of a component</a:t>
            </a:r>
          </a:p>
          <a:p>
            <a:r>
              <a:rPr lang="en-US" dirty="0" smtClean="0"/>
              <a:t>1.3 </a:t>
            </a:r>
            <a:r>
              <a:rPr lang="en-US" dirty="0"/>
              <a:t>Key </a:t>
            </a:r>
            <a:r>
              <a:rPr lang="en-US" dirty="0" smtClean="0"/>
              <a:t>components</a:t>
            </a:r>
          </a:p>
          <a:p>
            <a:r>
              <a:rPr lang="en-US" dirty="0" smtClean="0"/>
              <a:t>1.4 Implementation Detail</a:t>
            </a:r>
          </a:p>
        </p:txBody>
      </p:sp>
    </p:spTree>
    <p:extLst>
      <p:ext uri="{BB962C8B-B14F-4D97-AF65-F5344CB8AC3E}">
        <p14:creationId xmlns:p14="http://schemas.microsoft.com/office/powerpoint/2010/main" val="37036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992">
        <p:fade/>
      </p:transition>
    </mc:Choice>
    <mc:Fallback xmlns="">
      <p:transition xmlns:p14="http://schemas.microsoft.com/office/powerpoint/2010/main" spd="med" advTm="51992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1.1 Component-based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883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53">
        <p:fade/>
      </p:transition>
    </mc:Choice>
    <mc:Fallback xmlns="">
      <p:transition xmlns:p14="http://schemas.microsoft.com/office/powerpoint/2010/main" spd="med" advTm="225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5400" b="1" dirty="0">
                <a:latin typeface="Salesforce Sans"/>
                <a:cs typeface="Salesforce Sans"/>
              </a:rPr>
              <a:t>Lightning Components</a:t>
            </a:r>
          </a:p>
          <a:p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“Components are self-contained and [...] represent a reusable section of the UI, and can range in granularity from a single line of text to an entire app.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”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>
              <a:spcBef>
                <a:spcPts val="6600"/>
              </a:spcBef>
            </a:pPr>
            <a:r>
              <a:rPr lang="en-US" sz="5400" b="1" dirty="0">
                <a:latin typeface="Salesforce Sans"/>
                <a:cs typeface="Salesforce Sans"/>
              </a:rPr>
              <a:t>W3C Web Components</a:t>
            </a:r>
          </a:p>
          <a:p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“Web Components [...] define widgets with a level of visual richness and interactivity not possible with CSS alone, and ease of composition and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reuse”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>
              <a:spcBef>
                <a:spcPts val="6600"/>
              </a:spcBef>
            </a:pPr>
            <a:r>
              <a:rPr lang="en-US" sz="5400" b="1" dirty="0">
                <a:latin typeface="Salesforce Sans"/>
                <a:cs typeface="Salesforce Sans"/>
              </a:rPr>
              <a:t>Flash Components</a:t>
            </a:r>
          </a:p>
          <a:p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“Components are pre-built controls [...] that you can reuse within your projects. [...] A component is generally a user interface widget, like a button, a checkbox, or a menu bar.”</a:t>
            </a:r>
          </a:p>
          <a:p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Component-based Frameworks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909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1770">
        <p:fade/>
      </p:transition>
    </mc:Choice>
    <mc:Fallback xmlns="">
      <p:transition xmlns:p14="http://schemas.microsoft.com/office/powerpoint/2010/main" spd="med" advTm="9177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5400" b="1" dirty="0">
                <a:latin typeface="Salesforce Sans"/>
                <a:cs typeface="Salesforce Sans"/>
              </a:rPr>
              <a:t>Polymorphism</a:t>
            </a:r>
            <a:r>
              <a:rPr lang="en-US" dirty="0">
                <a:latin typeface="Salesforce Sans"/>
                <a:cs typeface="Salesforce Sans"/>
              </a:rPr>
              <a:t>: </a:t>
            </a:r>
            <a:r>
              <a:rPr lang="en-US" dirty="0">
                <a:solidFill>
                  <a:srgbClr val="BFBFBF"/>
                </a:solidFill>
                <a:latin typeface="Salesforce Sans"/>
                <a:cs typeface="Salesforce Sans"/>
              </a:rPr>
              <a:t>process objects using a parent type or a parent class.</a:t>
            </a:r>
          </a:p>
          <a:p>
            <a:r>
              <a:rPr lang="en-US" sz="5400" b="1" dirty="0">
                <a:latin typeface="Salesforce Sans"/>
                <a:cs typeface="Salesforce Sans"/>
              </a:rPr>
              <a:t>Inheritance</a:t>
            </a:r>
            <a:r>
              <a:rPr lang="en-US" dirty="0">
                <a:latin typeface="Salesforce Sans"/>
                <a:cs typeface="Salesforce Sans"/>
              </a:rPr>
              <a:t>: </a:t>
            </a:r>
            <a:r>
              <a:rPr lang="en-US" dirty="0">
                <a:solidFill>
                  <a:srgbClr val="BFBFBF"/>
                </a:solidFill>
                <a:latin typeface="Salesforce Sans"/>
                <a:cs typeface="Salesforce Sans"/>
              </a:rPr>
              <a:t>extend a behavior of a superclass.</a:t>
            </a:r>
          </a:p>
          <a:p>
            <a:r>
              <a:rPr lang="en-US" sz="5400" b="1" dirty="0">
                <a:latin typeface="Salesforce Sans"/>
                <a:cs typeface="Salesforce Sans"/>
              </a:rPr>
              <a:t>Interfaces</a:t>
            </a:r>
            <a:r>
              <a:rPr lang="en-US" dirty="0">
                <a:latin typeface="Salesforce Sans"/>
                <a:cs typeface="Salesforce Sans"/>
              </a:rPr>
              <a:t>: </a:t>
            </a:r>
            <a:r>
              <a:rPr lang="en-US" dirty="0">
                <a:solidFill>
                  <a:srgbClr val="BFBFBF"/>
                </a:solidFill>
                <a:latin typeface="Salesforce Sans"/>
                <a:cs typeface="Salesforce Sans"/>
              </a:rPr>
              <a:t>define a contract.</a:t>
            </a:r>
          </a:p>
          <a:p>
            <a:r>
              <a:rPr lang="en-US" sz="5400" b="1" dirty="0">
                <a:latin typeface="Salesforce Sans"/>
                <a:cs typeface="Salesforce Sans"/>
              </a:rPr>
              <a:t>Composition</a:t>
            </a:r>
            <a:r>
              <a:rPr lang="en-US" dirty="0">
                <a:latin typeface="Salesforce Sans"/>
                <a:cs typeface="Salesforce Sans"/>
              </a:rPr>
              <a:t>: </a:t>
            </a:r>
            <a:r>
              <a:rPr lang="en-US" dirty="0">
                <a:solidFill>
                  <a:srgbClr val="BFBFBF"/>
                </a:solidFill>
                <a:latin typeface="Salesforce Sans"/>
                <a:cs typeface="Salesforce Sans"/>
              </a:rPr>
              <a:t>contain instances of other classes. </a:t>
            </a:r>
          </a:p>
          <a:p>
            <a:r>
              <a:rPr lang="en-US" sz="5400" b="1" dirty="0">
                <a:latin typeface="Salesforce Sans"/>
                <a:cs typeface="Salesforce Sans"/>
              </a:rPr>
              <a:t>Encapsulation</a:t>
            </a:r>
            <a:r>
              <a:rPr lang="en-US" dirty="0">
                <a:latin typeface="Salesforce Sans"/>
                <a:cs typeface="Salesforce Sans"/>
              </a:rPr>
              <a:t>: </a:t>
            </a:r>
            <a:r>
              <a:rPr lang="en-US" dirty="0">
                <a:solidFill>
                  <a:srgbClr val="BFBFBF"/>
                </a:solidFill>
                <a:latin typeface="Salesforce Sans"/>
                <a:cs typeface="Salesforce Sans"/>
              </a:rPr>
              <a:t>hide the data and the implementation.</a:t>
            </a:r>
          </a:p>
          <a:p>
            <a:r>
              <a:rPr lang="en-US" sz="5400" b="1" dirty="0">
                <a:latin typeface="Salesforce Sans"/>
                <a:cs typeface="Salesforce Sans"/>
              </a:rPr>
              <a:t>Separation</a:t>
            </a:r>
            <a:r>
              <a:rPr lang="en-US" sz="5400" dirty="0">
                <a:latin typeface="Salesforce Sans"/>
                <a:cs typeface="Salesforce Sans"/>
              </a:rPr>
              <a:t> of concerns</a:t>
            </a:r>
            <a:r>
              <a:rPr lang="en-US" dirty="0">
                <a:latin typeface="Salesforce Sans"/>
                <a:cs typeface="Salesforce Sans"/>
              </a:rPr>
              <a:t>: </a:t>
            </a:r>
            <a:r>
              <a:rPr lang="en-US" dirty="0">
                <a:solidFill>
                  <a:srgbClr val="BFBFBF"/>
                </a:solidFill>
                <a:latin typeface="Salesforce Sans"/>
                <a:cs typeface="Salesforce Sans"/>
              </a:rPr>
              <a:t>deal with related sets of information.</a:t>
            </a:r>
          </a:p>
          <a:p>
            <a:r>
              <a:rPr lang="en-US" sz="5400" b="1" dirty="0">
                <a:latin typeface="Salesforce Sans"/>
                <a:cs typeface="Salesforce Sans"/>
              </a:rPr>
              <a:t>Generalization</a:t>
            </a:r>
            <a:r>
              <a:rPr lang="en-US" dirty="0">
                <a:latin typeface="Salesforce Sans"/>
                <a:cs typeface="Salesforce Sans"/>
              </a:rPr>
              <a:t>: </a:t>
            </a:r>
            <a:r>
              <a:rPr lang="en-US" dirty="0">
                <a:solidFill>
                  <a:srgbClr val="BFBFBF"/>
                </a:solidFill>
                <a:latin typeface="Salesforce Sans"/>
                <a:cs typeface="Salesforce Sans"/>
              </a:rPr>
              <a:t>extract shared characteristics into superclass.</a:t>
            </a:r>
          </a:p>
          <a:p>
            <a:r>
              <a:rPr lang="en-US" sz="5400" b="1" dirty="0">
                <a:latin typeface="Salesforce Sans"/>
                <a:cs typeface="Salesforce Sans"/>
              </a:rPr>
              <a:t>Specialization</a:t>
            </a:r>
            <a:r>
              <a:rPr lang="en-US" dirty="0">
                <a:latin typeface="Salesforce Sans"/>
                <a:cs typeface="Salesforce Sans"/>
              </a:rPr>
              <a:t>: </a:t>
            </a:r>
            <a:r>
              <a:rPr lang="en-US" dirty="0">
                <a:solidFill>
                  <a:srgbClr val="BFBFBF"/>
                </a:solidFill>
                <a:latin typeface="Salesforce Sans"/>
                <a:cs typeface="Salesforce Sans"/>
              </a:rPr>
              <a:t>derive subclass with specific behavior.</a:t>
            </a:r>
          </a:p>
          <a:p>
            <a:r>
              <a:rPr lang="en-US" sz="5400" b="1" dirty="0">
                <a:latin typeface="Salesforce Sans"/>
                <a:cs typeface="Salesforce Sans"/>
              </a:rPr>
              <a:t>Modularity</a:t>
            </a:r>
            <a:r>
              <a:rPr lang="en-US" dirty="0">
                <a:latin typeface="Salesforce Sans"/>
                <a:cs typeface="Salesforce Sans"/>
              </a:rPr>
              <a:t>: </a:t>
            </a:r>
            <a:r>
              <a:rPr lang="en-US" dirty="0">
                <a:solidFill>
                  <a:srgbClr val="BFBFBF"/>
                </a:solidFill>
                <a:latin typeface="Salesforce Sans"/>
                <a:cs typeface="Salesforce Sans"/>
              </a:rPr>
              <a:t>write according to functionality and responsibility.</a:t>
            </a:r>
          </a:p>
          <a:p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Similarities: Component-based </a:t>
            </a:r>
            <a:r>
              <a:rPr lang="en-US" dirty="0" err="1"/>
              <a:t>vs</a:t>
            </a:r>
            <a:r>
              <a:rPr lang="en-US" dirty="0"/>
              <a:t> Object Oriented</a:t>
            </a:r>
          </a:p>
        </p:txBody>
      </p:sp>
    </p:spTree>
    <p:extLst>
      <p:ext uri="{BB962C8B-B14F-4D97-AF65-F5344CB8AC3E}">
        <p14:creationId xmlns:p14="http://schemas.microsoft.com/office/powerpoint/2010/main" val="275487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70">
        <p:fade/>
      </p:transition>
    </mc:Choice>
    <mc:Fallback xmlns="">
      <p:transition xmlns:p14="http://schemas.microsoft.com/office/powerpoint/2010/main" spd="med" advTm="1237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5400" b="1" dirty="0">
                <a:latin typeface="Salesforce Sans"/>
                <a:cs typeface="Salesforce Sans"/>
              </a:rPr>
              <a:t>Object-oriented</a:t>
            </a:r>
          </a:p>
          <a:p>
            <a:r>
              <a:rPr lang="en-US" dirty="0">
                <a:solidFill>
                  <a:srgbClr val="BFBFBF"/>
                </a:solidFill>
                <a:latin typeface="Salesforce Sans"/>
                <a:cs typeface="Salesforce Sans"/>
              </a:rPr>
              <a:t>Write according to a mental model of the actual or imagined objects it represents, for example a user, a record, etc.</a:t>
            </a:r>
          </a:p>
          <a:p>
            <a:endParaRPr lang="en-US" b="1" dirty="0">
              <a:latin typeface="Salesforce Sans"/>
              <a:cs typeface="Salesforce Sans"/>
            </a:endParaRPr>
          </a:p>
          <a:p>
            <a:r>
              <a:rPr lang="en-US" sz="5400" b="1" dirty="0">
                <a:latin typeface="Salesforce Sans"/>
                <a:cs typeface="Salesforce Sans"/>
              </a:rPr>
              <a:t>Component-based</a:t>
            </a:r>
          </a:p>
          <a:p>
            <a:r>
              <a:rPr lang="en-US" dirty="0">
                <a:solidFill>
                  <a:srgbClr val="BFBFBF"/>
                </a:solidFill>
                <a:latin typeface="Salesforce Sans"/>
                <a:cs typeface="Salesforce Sans"/>
              </a:rPr>
              <a:t>Glue together other prefabricated components - much like in the fields of electronics or mechanics.</a:t>
            </a: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Differences: </a:t>
            </a:r>
            <a:r>
              <a:rPr lang="en-US" dirty="0"/>
              <a:t>Component-based </a:t>
            </a:r>
            <a:r>
              <a:rPr lang="en-US" dirty="0" err="1"/>
              <a:t>vs</a:t>
            </a:r>
            <a:r>
              <a:rPr lang="en-US" dirty="0"/>
              <a:t> Object Oriented</a:t>
            </a:r>
          </a:p>
        </p:txBody>
      </p:sp>
    </p:spTree>
    <p:extLst>
      <p:ext uri="{BB962C8B-B14F-4D97-AF65-F5344CB8AC3E}">
        <p14:creationId xmlns:p14="http://schemas.microsoft.com/office/powerpoint/2010/main" val="17909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460">
        <p:fade/>
      </p:transition>
    </mc:Choice>
    <mc:Fallback xmlns="">
      <p:transition xmlns:p14="http://schemas.microsoft.com/office/powerpoint/2010/main" spd="med" advTm="3946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Inheritance </a:t>
            </a:r>
            <a:r>
              <a:rPr lang="en-US" dirty="0" err="1" smtClean="0"/>
              <a:t>vs</a:t>
            </a:r>
            <a:r>
              <a:rPr lang="en-US" dirty="0" smtClean="0"/>
              <a:t> Composition</a:t>
            </a:r>
            <a:endParaRPr dirty="0"/>
          </a:p>
        </p:txBody>
      </p:sp>
      <p:sp>
        <p:nvSpPr>
          <p:cNvPr id="242" name="Shape 242"/>
          <p:cNvSpPr>
            <a:spLocks noGrp="1"/>
          </p:cNvSpPr>
          <p:nvPr>
            <p:ph type="body" idx="13"/>
          </p:nvPr>
        </p:nvSpPr>
        <p:spPr>
          <a:xfrm>
            <a:off x="1145945" y="3077035"/>
            <a:ext cx="11049318" cy="59247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Salesforce Sans"/>
                <a:cs typeface="Salesforce Sans"/>
              </a:rPr>
              <a:t>Inheritance defines “is a”</a:t>
            </a:r>
            <a:endParaRPr dirty="0">
              <a:solidFill>
                <a:schemeClr val="tx1"/>
              </a:solidFill>
              <a:latin typeface="Salesforce Sans"/>
              <a:cs typeface="Salesforce Sans"/>
            </a:endParaRPr>
          </a:p>
        </p:txBody>
      </p:sp>
      <p:sp>
        <p:nvSpPr>
          <p:cNvPr id="5" name="Shape 242"/>
          <p:cNvSpPr txBox="1">
            <a:spLocks/>
          </p:cNvSpPr>
          <p:nvPr/>
        </p:nvSpPr>
        <p:spPr>
          <a:xfrm>
            <a:off x="12195263" y="3077035"/>
            <a:ext cx="11049318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D0D9DE"/>
                </a:solidFill>
                <a:uFillTx/>
                <a:latin typeface="+mn-lt"/>
                <a:ea typeface="+mn-ea"/>
                <a:cs typeface="+mn-cs"/>
                <a:sym typeface="Salesforce Sans Light"/>
              </a:defRPr>
            </a:lvl1pPr>
            <a:lvl2pPr marL="0" marR="0" indent="0" algn="l" defTabSz="584200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2777">
                <a:ln>
                  <a:noFill/>
                </a:ln>
                <a:solidFill>
                  <a:srgbClr val="FFFFFF"/>
                </a:solidFill>
                <a:uFillTx/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762000" marR="0" indent="-381000" algn="l" defTabSz="584200" rtl="0" latinLnBrk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800" b="0" i="0" u="none" strike="noStrike" cap="none" spc="0" baseline="14285">
                <a:ln>
                  <a:noFill/>
                </a:ln>
                <a:solidFill>
                  <a:srgbClr val="FFFFFF"/>
                </a:solidFill>
                <a:uFillTx/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1143000" marR="0" indent="-381000" algn="l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8333">
                <a:ln>
                  <a:noFill/>
                </a:ln>
                <a:solidFill>
                  <a:srgbClr val="FFFFFF"/>
                </a:solidFill>
                <a:uFillTx/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1524000" marR="0" indent="-381000" algn="l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0" marR="0" indent="1143000" algn="l" defTabSz="584200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10416">
                <a:ln>
                  <a:noFill/>
                </a:ln>
                <a:solidFill>
                  <a:srgbClr val="FFFFFF"/>
                </a:solidFill>
                <a:uFillTx/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0" marR="0" indent="1371600" algn="l" defTabSz="584200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10416">
                <a:ln>
                  <a:noFill/>
                </a:ln>
                <a:solidFill>
                  <a:srgbClr val="FFFFFF"/>
                </a:solidFill>
                <a:uFillTx/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0" marR="0" indent="1600200" algn="l" defTabSz="584200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10416">
                <a:ln>
                  <a:noFill/>
                </a:ln>
                <a:solidFill>
                  <a:srgbClr val="FFFFFF"/>
                </a:solidFill>
                <a:uFillTx/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0" marR="0" indent="1828800" algn="l" defTabSz="584200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10416">
                <a:ln>
                  <a:noFill/>
                </a:ln>
                <a:solidFill>
                  <a:srgbClr val="FFFFFF"/>
                </a:solidFill>
                <a:uFillTx/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  <a:latin typeface="Salesforce Sans"/>
                <a:cs typeface="Salesforce Sans"/>
              </a:rPr>
              <a:t>Composition defines “has a”</a:t>
            </a:r>
            <a:endParaRPr lang="en-US" dirty="0">
              <a:solidFill>
                <a:schemeClr val="tx1"/>
              </a:solidFill>
              <a:latin typeface="Salesforce Sans"/>
              <a:cs typeface="Salesforce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9367" y="7598513"/>
            <a:ext cx="4001299" cy="1160318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DCDEE0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Formula 1</a:t>
            </a:r>
          </a:p>
        </p:txBody>
      </p:sp>
      <p:sp>
        <p:nvSpPr>
          <p:cNvPr id="8" name="Rectangle 7"/>
          <p:cNvSpPr/>
          <p:nvPr/>
        </p:nvSpPr>
        <p:spPr>
          <a:xfrm>
            <a:off x="4749367" y="10224313"/>
            <a:ext cx="4001299" cy="1160318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DCDEE0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Ferrari</a:t>
            </a:r>
          </a:p>
        </p:txBody>
      </p:sp>
      <p:cxnSp>
        <p:nvCxnSpPr>
          <p:cNvPr id="6" name="Straight Arrow Connector 5"/>
          <p:cNvCxnSpPr>
            <a:stCxn id="7" idx="0"/>
            <a:endCxn id="11" idx="2"/>
          </p:cNvCxnSpPr>
          <p:nvPr/>
        </p:nvCxnSpPr>
        <p:spPr>
          <a:xfrm flipV="1">
            <a:off x="6750017" y="6133031"/>
            <a:ext cx="0" cy="1465482"/>
          </a:xfrm>
          <a:prstGeom prst="straightConnector1">
            <a:avLst/>
          </a:prstGeom>
          <a:noFill/>
          <a:ln w="76200" cap="flat" cmpd="sng">
            <a:solidFill>
              <a:srgbClr val="1487CD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Rectangle 10"/>
          <p:cNvSpPr/>
          <p:nvPr/>
        </p:nvSpPr>
        <p:spPr>
          <a:xfrm>
            <a:off x="4749367" y="4972713"/>
            <a:ext cx="4001299" cy="1160318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DCDEE0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Car</a:t>
            </a:r>
          </a:p>
        </p:txBody>
      </p:sp>
      <p:cxnSp>
        <p:nvCxnSpPr>
          <p:cNvPr id="14" name="Straight Arrow Connector 13"/>
          <p:cNvCxnSpPr>
            <a:stCxn id="8" idx="0"/>
            <a:endCxn id="7" idx="2"/>
          </p:cNvCxnSpPr>
          <p:nvPr/>
        </p:nvCxnSpPr>
        <p:spPr>
          <a:xfrm flipV="1">
            <a:off x="6750017" y="8758831"/>
            <a:ext cx="0" cy="1465482"/>
          </a:xfrm>
          <a:prstGeom prst="straightConnector1">
            <a:avLst/>
          </a:prstGeom>
          <a:noFill/>
          <a:ln w="76200" cap="flat" cmpd="sng">
            <a:solidFill>
              <a:srgbClr val="1487CD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Rectangle 18"/>
          <p:cNvSpPr/>
          <p:nvPr/>
        </p:nvSpPr>
        <p:spPr>
          <a:xfrm>
            <a:off x="17875056" y="6735865"/>
            <a:ext cx="4001299" cy="1122461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DCDEE0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Turbo Engine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875056" y="8499017"/>
            <a:ext cx="4001299" cy="1122461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>
                <a:solidFill>
                  <a:srgbClr val="DCDEE0"/>
                </a:solidFill>
              </a:rPr>
              <a:t>Racing Tires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DCDEE0"/>
              </a:solidFill>
              <a:effectLst/>
              <a:uFillTx/>
              <a:sym typeface="Salesforce San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875056" y="4972713"/>
            <a:ext cx="4001299" cy="1122461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DCDEE0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Frame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875056" y="10262170"/>
            <a:ext cx="4001299" cy="1122461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>
                <a:solidFill>
                  <a:srgbClr val="DCDEE0"/>
                </a:solidFill>
              </a:rPr>
              <a:t>Cockpit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DCDEE0"/>
              </a:solidFill>
              <a:effectLst/>
              <a:uFillTx/>
              <a:sym typeface="Salesforce Sans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13386642" y="4140679"/>
            <a:ext cx="8976827" cy="8089983"/>
          </a:xfrm>
          <a:prstGeom prst="rect">
            <a:avLst/>
          </a:prstGeom>
          <a:noFill/>
          <a:ln w="76200" cap="flat" cmpd="sng">
            <a:solidFill>
              <a:srgbClr val="1487CD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 smtClean="0">
                <a:ln>
                  <a:noFill/>
                </a:ln>
                <a:solidFill>
                  <a:srgbClr val="DCDEE0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Ferrari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DCDEE0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19288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1182">
        <p:fade/>
      </p:transition>
    </mc:Choice>
    <mc:Fallback xmlns="">
      <p:transition xmlns:p14="http://schemas.microsoft.com/office/powerpoint/2010/main" spd="med" advTm="71182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1.2 Structure of a component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831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73">
        <p:fade/>
      </p:transition>
    </mc:Choice>
    <mc:Fallback xmlns="">
      <p:transition xmlns:p14="http://schemas.microsoft.com/office/powerpoint/2010/main" spd="med" advTm="347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xfrm>
            <a:off x="11805114" y="2928915"/>
            <a:ext cx="10910233" cy="7857727"/>
          </a:xfrm>
          <a:prstGeom prst="rect">
            <a:avLst/>
          </a:prstGeom>
        </p:spPr>
        <p:txBody>
          <a:bodyPr anchor="ctr"/>
          <a:lstStyle/>
          <a:p>
            <a:r>
              <a:rPr lang="en-US" sz="6600" b="1" dirty="0" smtClean="0">
                <a:latin typeface="Salesforce Sans"/>
                <a:cs typeface="Salesforce Sans"/>
              </a:rPr>
              <a:t>Example set 1:</a:t>
            </a:r>
            <a:br>
              <a:rPr lang="en-US" sz="6600" b="1" dirty="0" smtClean="0">
                <a:latin typeface="Salesforce Sans"/>
                <a:cs typeface="Salesforce Sans"/>
              </a:rPr>
            </a:br>
            <a:r>
              <a:rPr lang="en-US" sz="5400" b="1" dirty="0">
                <a:latin typeface="Salesforce Sans"/>
                <a:cs typeface="Salesforce Sans"/>
              </a:rPr>
              <a:t/>
            </a:r>
            <a:br>
              <a:rPr lang="en-US" sz="5400" b="1" dirty="0">
                <a:latin typeface="Salesforce Sans"/>
                <a:cs typeface="Salesforce Sans"/>
              </a:rPr>
            </a:br>
            <a:r>
              <a:rPr lang="en-US" sz="5400" dirty="0" smtClean="0">
                <a:latin typeface="Salesforce Sans"/>
                <a:cs typeface="Salesforce Sans"/>
              </a:rPr>
              <a:t>Lightning </a:t>
            </a:r>
            <a:r>
              <a:rPr lang="en-US" sz="5400" dirty="0" err="1">
                <a:latin typeface="Salesforce Sans"/>
                <a:cs typeface="Salesforce Sans"/>
              </a:rPr>
              <a:t>vs</a:t>
            </a:r>
            <a:r>
              <a:rPr lang="en-US" sz="5400" dirty="0">
                <a:latin typeface="Salesforce Sans"/>
                <a:cs typeface="Salesforce Sans"/>
              </a:rPr>
              <a:t> HTML</a:t>
            </a:r>
            <a:br>
              <a:rPr lang="en-US" sz="5400" dirty="0">
                <a:latin typeface="Salesforce Sans"/>
                <a:cs typeface="Salesforce Sans"/>
              </a:rPr>
            </a:br>
            <a:r>
              <a:rPr lang="en-US" sz="5400" dirty="0" smtClean="0">
                <a:solidFill>
                  <a:srgbClr val="A6A6A6"/>
                </a:solidFill>
                <a:latin typeface="Courier"/>
                <a:cs typeface="Courier"/>
              </a:rPr>
              <a:t>/c/basics101</a:t>
            </a:r>
            <a:r>
              <a:rPr lang="en-US" sz="5400" dirty="0">
                <a:solidFill>
                  <a:srgbClr val="A6A6A6"/>
                </a:solidFill>
                <a:latin typeface="Courier"/>
                <a:cs typeface="Courier"/>
              </a:rPr>
              <a:t>.app</a:t>
            </a:r>
            <a:br>
              <a:rPr lang="en-US" sz="5400" dirty="0">
                <a:solidFill>
                  <a:srgbClr val="A6A6A6"/>
                </a:solidFill>
                <a:latin typeface="Courier"/>
                <a:cs typeface="Courier"/>
              </a:rPr>
            </a:br>
            <a:r>
              <a:rPr lang="en-US" sz="5400" dirty="0" smtClean="0">
                <a:latin typeface="Courier"/>
                <a:cs typeface="Courier"/>
              </a:rPr>
              <a:t/>
            </a:r>
            <a:br>
              <a:rPr lang="en-US" sz="5400" dirty="0" smtClean="0">
                <a:latin typeface="Courier"/>
                <a:cs typeface="Courier"/>
              </a:rPr>
            </a:br>
            <a:r>
              <a:rPr lang="en-US" sz="5400" dirty="0" smtClean="0">
                <a:latin typeface="Salesforce Sans"/>
                <a:cs typeface="Salesforce Sans"/>
              </a:rPr>
              <a:t>Lightning </a:t>
            </a:r>
            <a:r>
              <a:rPr lang="en-US" sz="5400" dirty="0" err="1">
                <a:latin typeface="Salesforce Sans"/>
                <a:cs typeface="Salesforce Sans"/>
              </a:rPr>
              <a:t>vs</a:t>
            </a:r>
            <a:r>
              <a:rPr lang="en-US" sz="5400" dirty="0">
                <a:latin typeface="Salesforce Sans"/>
                <a:cs typeface="Salesforce Sans"/>
              </a:rPr>
              <a:t> Web Components</a:t>
            </a:r>
            <a:br>
              <a:rPr lang="en-US" sz="5400" dirty="0">
                <a:latin typeface="Salesforce Sans"/>
                <a:cs typeface="Salesforce Sans"/>
              </a:rPr>
            </a:br>
            <a:r>
              <a:rPr lang="en-US" sz="5400" dirty="0" smtClean="0">
                <a:solidFill>
                  <a:srgbClr val="A6A6A6"/>
                </a:solidFill>
                <a:latin typeface="Courier"/>
                <a:cs typeface="Courier"/>
              </a:rPr>
              <a:t>/c/basics102</a:t>
            </a:r>
            <a:r>
              <a:rPr lang="en-US" sz="5400" dirty="0">
                <a:solidFill>
                  <a:srgbClr val="A6A6A6"/>
                </a:solidFill>
                <a:latin typeface="Courier"/>
                <a:cs typeface="Courier"/>
              </a:rPr>
              <a:t>.app</a:t>
            </a:r>
          </a:p>
        </p:txBody>
      </p:sp>
      <p:pic>
        <p:nvPicPr>
          <p:cNvPr id="259" name="Salesforce_Logo_RGB_8_13_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87" y="4419600"/>
            <a:ext cx="6965103" cy="4876800"/>
          </a:xfrm>
          <a:prstGeom prst="rect">
            <a:avLst/>
          </a:prstGeom>
          <a:ln w="12700">
            <a:miter lim="400000"/>
          </a:ln>
          <a:effectLst>
            <a:outerShdw blurRad="406400" dir="5400000" rotWithShape="0">
              <a:srgbClr val="193461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690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73">
        <p:fade/>
      </p:transition>
    </mc:Choice>
    <mc:Fallback xmlns="">
      <p:transition xmlns:p14="http://schemas.microsoft.com/office/powerpoint/2010/main" spd="med" advTm="1177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14462064" cy="9144000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A bundle is a folder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containing the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resources owned by the component: XML, JS, CSS, etc.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The name of the folder is the component name.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There is always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one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XML file per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bundle, with the same name as the bundle.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The file extension defines the type of bundle:</a:t>
            </a:r>
          </a:p>
          <a:p>
            <a:pPr marL="1447800" lvl="2" indent="-685800">
              <a:buFont typeface="Arial"/>
              <a:buChar char="•"/>
            </a:pPr>
            <a:r>
              <a:rPr lang="en-US" sz="48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.</a:t>
            </a:r>
            <a:r>
              <a:rPr lang="en-US" sz="4800" dirty="0" err="1" smtClean="0">
                <a:latin typeface="Salesforce Sans"/>
                <a:cs typeface="Salesforce Sans"/>
              </a:rPr>
              <a:t>cmp</a:t>
            </a:r>
            <a:r>
              <a:rPr lang="en-US" sz="4800" dirty="0" smtClean="0">
                <a:latin typeface="Salesforce Sans"/>
                <a:cs typeface="Salesforce Sans"/>
              </a:rPr>
              <a:t> </a:t>
            </a:r>
            <a:r>
              <a:rPr lang="en-US" sz="48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= component</a:t>
            </a:r>
          </a:p>
          <a:p>
            <a:pPr marL="1447800" lvl="2" indent="-685800">
              <a:buFont typeface="Arial"/>
              <a:buChar char="•"/>
            </a:pPr>
            <a:r>
              <a:rPr lang="en-US" sz="48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.</a:t>
            </a:r>
            <a:r>
              <a:rPr lang="en-US" sz="4800" dirty="0" smtClean="0">
                <a:latin typeface="Salesforce Sans"/>
                <a:cs typeface="Salesforce Sans"/>
              </a:rPr>
              <a:t>app</a:t>
            </a:r>
            <a:r>
              <a:rPr lang="en-US" sz="48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 = application</a:t>
            </a:r>
          </a:p>
          <a:p>
            <a:pPr marL="1447800" lvl="2" indent="-685800">
              <a:buFont typeface="Arial"/>
              <a:buChar char="•"/>
            </a:pPr>
            <a:r>
              <a:rPr lang="en-US" sz="48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.</a:t>
            </a:r>
            <a:r>
              <a:rPr lang="en-US" sz="4800" dirty="0" err="1" smtClean="0">
                <a:latin typeface="Salesforce Sans"/>
                <a:cs typeface="Salesforce Sans"/>
              </a:rPr>
              <a:t>intf</a:t>
            </a:r>
            <a:r>
              <a:rPr lang="en-US" sz="4800" dirty="0" smtClean="0">
                <a:latin typeface="Salesforce Sans"/>
                <a:cs typeface="Salesforce Sans"/>
              </a:rPr>
              <a:t> </a:t>
            </a:r>
            <a:r>
              <a:rPr lang="en-US" sz="48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= interface</a:t>
            </a:r>
          </a:p>
          <a:p>
            <a:pPr marL="1447800" lvl="2" indent="-685800">
              <a:buFont typeface="Arial"/>
              <a:buChar char="•"/>
            </a:pPr>
            <a:r>
              <a:rPr lang="en-US" sz="48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.</a:t>
            </a:r>
            <a:r>
              <a:rPr lang="en-US" sz="4800" dirty="0" err="1" smtClean="0">
                <a:latin typeface="Salesforce Sans"/>
                <a:cs typeface="Salesforce Sans"/>
              </a:rPr>
              <a:t>evt</a:t>
            </a:r>
            <a:r>
              <a:rPr lang="en-US" sz="4800" dirty="0" smtClean="0">
                <a:latin typeface="Salesforce Sans"/>
                <a:cs typeface="Salesforce Sans"/>
              </a:rPr>
              <a:t> </a:t>
            </a:r>
            <a:r>
              <a:rPr lang="en-US" sz="48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= event</a:t>
            </a:r>
            <a:br>
              <a:rPr lang="en-US" sz="4800" dirty="0" smtClean="0">
                <a:solidFill>
                  <a:srgbClr val="DCDEE0"/>
                </a:solidFill>
                <a:latin typeface="Salesforce Sans"/>
                <a:cs typeface="Salesforce Sans"/>
              </a:rPr>
            </a:br>
            <a:endParaRPr lang="en-US" sz="4800" dirty="0">
              <a:solidFill>
                <a:srgbClr val="DCDEE0"/>
              </a:solidFill>
              <a:latin typeface="Salesforce Sans"/>
              <a:cs typeface="Salesforce Sans"/>
            </a:endParaRP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Component bundles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0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xmlns:p14="http://schemas.microsoft.com/office/powerpoint/2010/main"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Example of a component XML</a:t>
            </a:r>
            <a:endParaRPr lang="en-US" dirty="0"/>
          </a:p>
        </p:txBody>
      </p:sp>
      <p:pic>
        <p:nvPicPr>
          <p:cNvPr id="4" name="Picture 3" descr="Screen Shot 2016-05-18 at 00.47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73300"/>
            <a:ext cx="22072600" cy="188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0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106">
        <p:fade/>
      </p:transition>
    </mc:Choice>
    <mc:Fallback xmlns="">
      <p:transition xmlns:p14="http://schemas.microsoft.com/office/powerpoint/2010/main" spd="med" advTm="85106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Overview</a:t>
            </a:r>
            <a:endParaRPr dirty="0"/>
          </a:p>
        </p:txBody>
      </p:sp>
      <p:sp>
        <p:nvSpPr>
          <p:cNvPr id="238" name="Shape 238"/>
          <p:cNvSpPr>
            <a:spLocks noGrp="1"/>
          </p:cNvSpPr>
          <p:nvPr>
            <p:ph type="body" idx="13"/>
          </p:nvPr>
        </p:nvSpPr>
        <p:spPr>
          <a:xfrm>
            <a:off x="1145944" y="2387600"/>
            <a:ext cx="22072601" cy="5924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 this session you will learn:</a:t>
            </a:r>
          </a:p>
        </p:txBody>
      </p:sp>
      <p:sp>
        <p:nvSpPr>
          <p:cNvPr id="5" name="Shape 251"/>
          <p:cNvSpPr txBox="1">
            <a:spLocks/>
          </p:cNvSpPr>
          <p:nvPr/>
        </p:nvSpPr>
        <p:spPr>
          <a:xfrm>
            <a:off x="1143000" y="3784600"/>
            <a:ext cx="22098000" cy="9144000"/>
          </a:xfrm>
          <a:prstGeom prst="rect">
            <a:avLst/>
          </a:prstGeom>
        </p:spPr>
        <p:txBody>
          <a:bodyPr/>
          <a:lstStyle>
            <a:lvl1pPr marL="0" marR="0" indent="0" algn="l" defTabSz="584200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alesforce Sans Light" charset="0"/>
                <a:ea typeface="Salesforce Sans Light" charset="0"/>
                <a:cs typeface="Salesforce Sans Light" charset="0"/>
                <a:sym typeface="Salesforce Sans"/>
              </a:defRPr>
            </a:lvl1pPr>
            <a:lvl2pPr marL="0" marR="0" indent="228600" algn="l" defTabSz="584200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alesforce Sans"/>
                <a:ea typeface="Salesforce Sans"/>
                <a:cs typeface="Salesforce Sans"/>
                <a:sym typeface="Salesforce Sans"/>
              </a:defRPr>
            </a:lvl2pPr>
            <a:lvl3pPr marL="0" marR="0" indent="457200" algn="l" defTabSz="584200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alesforce Sans"/>
                <a:ea typeface="Salesforce Sans"/>
                <a:cs typeface="Salesforce Sans"/>
                <a:sym typeface="Salesforce Sans"/>
              </a:defRPr>
            </a:lvl3pPr>
            <a:lvl4pPr marL="0" marR="0" indent="685800" algn="l" defTabSz="584200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alesforce Sans"/>
                <a:ea typeface="Salesforce Sans"/>
                <a:cs typeface="Salesforce Sans"/>
                <a:sym typeface="Salesforce Sans"/>
              </a:defRPr>
            </a:lvl4pPr>
            <a:lvl5pPr marL="0" marR="0" indent="914400" algn="l" defTabSz="584200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alesforce Sans"/>
                <a:ea typeface="Salesforce Sans"/>
                <a:cs typeface="Salesforce Sans"/>
                <a:sym typeface="Salesforce Sans"/>
              </a:defRPr>
            </a:lvl5pPr>
            <a:lvl6pPr marL="0" marR="0" indent="1143000" algn="l" defTabSz="584200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10416">
                <a:ln>
                  <a:noFill/>
                </a:ln>
                <a:solidFill>
                  <a:srgbClr val="FFFFFF"/>
                </a:solidFill>
                <a:uFillTx/>
                <a:latin typeface="Salesforce Sans"/>
                <a:ea typeface="Salesforce Sans"/>
                <a:cs typeface="Salesforce Sans"/>
                <a:sym typeface="Salesforce Sans"/>
              </a:defRPr>
            </a:lvl6pPr>
            <a:lvl7pPr marL="0" marR="0" indent="1371600" algn="l" defTabSz="584200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10416">
                <a:ln>
                  <a:noFill/>
                </a:ln>
                <a:solidFill>
                  <a:srgbClr val="FFFFFF"/>
                </a:solidFill>
                <a:uFillTx/>
                <a:latin typeface="Salesforce Sans"/>
                <a:ea typeface="Salesforce Sans"/>
                <a:cs typeface="Salesforce Sans"/>
                <a:sym typeface="Salesforce Sans"/>
              </a:defRPr>
            </a:lvl7pPr>
            <a:lvl8pPr marL="0" marR="0" indent="1600200" algn="l" defTabSz="584200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10416">
                <a:ln>
                  <a:noFill/>
                </a:ln>
                <a:solidFill>
                  <a:srgbClr val="FFFFFF"/>
                </a:solidFill>
                <a:uFillTx/>
                <a:latin typeface="Salesforce Sans"/>
                <a:ea typeface="Salesforce Sans"/>
                <a:cs typeface="Salesforce Sans"/>
                <a:sym typeface="Salesforce Sans"/>
              </a:defRPr>
            </a:lvl8pPr>
            <a:lvl9pPr marL="0" marR="0" indent="1828800" algn="l" defTabSz="584200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10416">
                <a:ln>
                  <a:noFill/>
                </a:ln>
                <a:solidFill>
                  <a:srgbClr val="FFFFFF"/>
                </a:solidFill>
                <a:uFillTx/>
                <a:latin typeface="Salesforce Sans"/>
                <a:ea typeface="Salesforce Sans"/>
                <a:cs typeface="Salesforce Sans"/>
                <a:sym typeface="Salesforce Sans"/>
              </a:defRPr>
            </a:lvl9pPr>
          </a:lstStyle>
          <a:p>
            <a:r>
              <a:rPr lang="en-US" dirty="0" smtClean="0">
                <a:latin typeface="Salesforce Sans"/>
                <a:cs typeface="Salesforce Sans"/>
              </a:rPr>
              <a:t>What is Lightning, and how it compares with other </a:t>
            </a:r>
            <a:r>
              <a:rPr lang="en-US" dirty="0">
                <a:latin typeface="Salesforce Sans"/>
                <a:cs typeface="Salesforce Sans"/>
              </a:rPr>
              <a:t>Single Page </a:t>
            </a:r>
            <a:r>
              <a:rPr lang="en-US" dirty="0" smtClean="0">
                <a:latin typeface="Salesforce Sans"/>
                <a:cs typeface="Salesforce Sans"/>
              </a:rPr>
              <a:t>Application frameworks.</a:t>
            </a:r>
          </a:p>
          <a:p>
            <a:r>
              <a:rPr lang="en-US" dirty="0" smtClean="0">
                <a:latin typeface="Salesforce Sans"/>
                <a:cs typeface="Salesforce Sans"/>
              </a:rPr>
              <a:t>What </a:t>
            </a:r>
            <a:r>
              <a:rPr lang="en-US" dirty="0">
                <a:latin typeface="Salesforce Sans"/>
                <a:cs typeface="Salesforce Sans"/>
              </a:rPr>
              <a:t>is a component-based architecture, and its relation with </a:t>
            </a:r>
            <a:r>
              <a:rPr lang="en-US" dirty="0" smtClean="0">
                <a:latin typeface="Salesforce Sans"/>
                <a:cs typeface="Salesforce Sans"/>
              </a:rPr>
              <a:t>OOP.</a:t>
            </a:r>
            <a:endParaRPr lang="en-US" dirty="0">
              <a:latin typeface="Salesforce Sans"/>
              <a:cs typeface="Salesforce Sans"/>
            </a:endParaRPr>
          </a:p>
          <a:p>
            <a:r>
              <a:rPr lang="en-US" dirty="0">
                <a:latin typeface="Salesforce Sans"/>
                <a:cs typeface="Salesforce Sans"/>
              </a:rPr>
              <a:t>How the four Lightning base languages (</a:t>
            </a:r>
            <a:r>
              <a:rPr lang="en-US" dirty="0" smtClean="0">
                <a:latin typeface="Salesforce Sans"/>
                <a:cs typeface="Salesforce Sans"/>
              </a:rPr>
              <a:t>XML, CSS, JavaScript, and Apex) </a:t>
            </a:r>
            <a:r>
              <a:rPr lang="en-US" dirty="0">
                <a:latin typeface="Salesforce Sans"/>
                <a:cs typeface="Salesforce Sans"/>
              </a:rPr>
              <a:t>are </a:t>
            </a:r>
            <a:r>
              <a:rPr lang="en-US" dirty="0" smtClean="0">
                <a:latin typeface="Salesforce Sans"/>
                <a:cs typeface="Salesforce Sans"/>
              </a:rPr>
              <a:t>used and combined to </a:t>
            </a:r>
            <a:r>
              <a:rPr lang="en-US" dirty="0">
                <a:latin typeface="Salesforce Sans"/>
                <a:cs typeface="Salesforce Sans"/>
              </a:rPr>
              <a:t>build </a:t>
            </a:r>
            <a:r>
              <a:rPr lang="en-US" dirty="0" smtClean="0">
                <a:latin typeface="Salesforce Sans"/>
                <a:cs typeface="Salesforce Sans"/>
              </a:rPr>
              <a:t>components, and applications.</a:t>
            </a:r>
            <a:endParaRPr lang="en-US" dirty="0">
              <a:latin typeface="Salesforce Sans"/>
              <a:cs typeface="Salesforce Sans"/>
            </a:endParaRPr>
          </a:p>
          <a:p>
            <a:endParaRPr lang="en-US" dirty="0">
              <a:latin typeface="Salesforce Sans"/>
              <a:cs typeface="Salesforce Sans"/>
            </a:endParaRPr>
          </a:p>
          <a:p>
            <a:endParaRPr lang="en-US" dirty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49771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82">
        <p:fade/>
      </p:transition>
    </mc:Choice>
    <mc:Fallback xmlns="">
      <p:transition xmlns:p14="http://schemas.microsoft.com/office/powerpoint/2010/main" spd="med" advTm="5682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3241000" cy="9144000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Define the base type (enclosing tag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):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&lt;</a:t>
            </a:r>
            <a:r>
              <a:rPr lang="en-US" sz="4000" dirty="0" err="1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aura:component</a:t>
            </a:r>
            <a:r>
              <a:rPr lang="en-US" sz="40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&gt;, </a:t>
            </a:r>
            <a:r>
              <a:rPr lang="en-US" sz="4000" dirty="0" smtClean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&lt;</a:t>
            </a:r>
            <a:r>
              <a:rPr lang="en-US" sz="4000" dirty="0" err="1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aura:application</a:t>
            </a:r>
            <a:r>
              <a:rPr lang="en-US" sz="40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&gt;, </a:t>
            </a:r>
            <a:r>
              <a:rPr lang="en-US" sz="4000" dirty="0" smtClean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&lt;</a:t>
            </a:r>
            <a:r>
              <a:rPr lang="en-US" sz="4000" dirty="0" err="1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aura:interface</a:t>
            </a:r>
            <a:r>
              <a:rPr lang="en-US" sz="4000" dirty="0" smtClean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&gt;, &lt;</a:t>
            </a:r>
            <a:r>
              <a:rPr lang="en-US" sz="4000" dirty="0" err="1" smtClean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aura:event</a:t>
            </a:r>
            <a:r>
              <a:rPr lang="en-US" sz="4000" dirty="0" smtClean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&gt;</a:t>
            </a:r>
            <a:endParaRPr lang="en-US" sz="4000" dirty="0">
              <a:solidFill>
                <a:schemeClr val="tx1">
                  <a:lumMod val="65000"/>
                </a:schemeClr>
              </a:solidFill>
              <a:latin typeface="Courier"/>
              <a:cs typeface="Courier"/>
            </a:endParaRP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Set attributes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values: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implements = "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&lt;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name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&gt;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"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sz="4000" dirty="0">
                <a:solidFill>
                  <a:srgbClr val="DCDEE0"/>
                </a:solidFill>
              </a:rPr>
              <a:t>(no default)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abstract = "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&lt;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true|false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&gt;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"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sz="4000" dirty="0">
                <a:solidFill>
                  <a:srgbClr val="DCDEE0"/>
                </a:solidFill>
              </a:rPr>
              <a:t>(defaults to false, can’t create an instance if true)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extensible = "&lt;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true|false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&gt;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"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sz="4000" dirty="0">
                <a:solidFill>
                  <a:srgbClr val="DCDEE0"/>
                </a:solidFill>
              </a:rPr>
              <a:t>(defaults to false)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Declare definitions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&lt;</a:t>
            </a: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aura:attribute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 name=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"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&lt;name&gt;”/&gt; </a:t>
            </a: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(declare an attribute)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Important: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&lt;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aura:set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&gt; </a:t>
            </a: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(not a declaration, alternative syntax to set an attribute)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Used primarily to set 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facets (arrays of components)</a:t>
            </a:r>
            <a:endParaRPr lang="en-US" sz="4000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&lt;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aura:set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 attribute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=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"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body”&gt; </a:t>
            </a: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(not required, implied)</a:t>
            </a: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Inside the component 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39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0628">
        <p:fade/>
      </p:transition>
    </mc:Choice>
    <mc:Fallback xmlns="">
      <p:transition xmlns:p14="http://schemas.microsoft.com/office/powerpoint/2010/main" spd="med" advTm="140628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Example of attribute declaration</a:t>
            </a:r>
            <a:endParaRPr lang="en-US" dirty="0"/>
          </a:p>
        </p:txBody>
      </p:sp>
      <p:pic>
        <p:nvPicPr>
          <p:cNvPr id="3" name="Picture 2" descr="Screen Shot 2016-06-03 at 12.42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300"/>
            <a:ext cx="24384000" cy="2082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5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99">
        <p:fade/>
      </p:transition>
    </mc:Choice>
    <mc:Fallback xmlns="">
      <p:transition xmlns:p14="http://schemas.microsoft.com/office/powerpoint/2010/main" spd="med" advTm="23099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xfrm>
            <a:off x="11805114" y="2928915"/>
            <a:ext cx="10910233" cy="7857727"/>
          </a:xfrm>
          <a:prstGeom prst="rect">
            <a:avLst/>
          </a:prstGeom>
        </p:spPr>
        <p:txBody>
          <a:bodyPr anchor="ctr"/>
          <a:lstStyle/>
          <a:p>
            <a:r>
              <a:rPr lang="en-US" sz="6600" b="1" dirty="0" smtClean="0">
                <a:latin typeface="Salesforce Sans"/>
                <a:cs typeface="Salesforce Sans"/>
              </a:rPr>
              <a:t>Example set 2:</a:t>
            </a:r>
            <a:br>
              <a:rPr lang="en-US" sz="6600" b="1" dirty="0" smtClean="0">
                <a:latin typeface="Salesforce Sans"/>
                <a:cs typeface="Salesforce Sans"/>
              </a:rPr>
            </a:br>
            <a:r>
              <a:rPr lang="en-US" sz="5400" b="1" dirty="0">
                <a:latin typeface="Salesforce Sans"/>
                <a:cs typeface="Salesforce Sans"/>
              </a:rPr>
              <a:t/>
            </a:r>
            <a:br>
              <a:rPr lang="en-US" sz="5400" b="1" dirty="0">
                <a:latin typeface="Salesforce Sans"/>
                <a:cs typeface="Salesforce Sans"/>
              </a:rPr>
            </a:br>
            <a:r>
              <a:rPr lang="en-US" sz="5400" dirty="0" smtClean="0">
                <a:latin typeface="Salesforce Sans"/>
                <a:cs typeface="Salesforce Sans"/>
              </a:rPr>
              <a:t>Passing attributes</a:t>
            </a:r>
            <a:r>
              <a:rPr lang="en-US" sz="5400" dirty="0">
                <a:latin typeface="Salesforce Sans"/>
                <a:cs typeface="Salesforce Sans"/>
              </a:rPr>
              <a:t/>
            </a:r>
            <a:br>
              <a:rPr lang="en-US" sz="5400" dirty="0">
                <a:latin typeface="Salesforce Sans"/>
                <a:cs typeface="Salesforce Sans"/>
              </a:rPr>
            </a:br>
            <a:r>
              <a:rPr lang="en-US" sz="5400" dirty="0" smtClean="0">
                <a:solidFill>
                  <a:srgbClr val="BFBFBF"/>
                </a:solidFill>
                <a:latin typeface="Courier"/>
                <a:cs typeface="Courier"/>
              </a:rPr>
              <a:t>/c/</a:t>
            </a:r>
            <a:r>
              <a:rPr lang="en-US" sz="5400" dirty="0" err="1" smtClean="0">
                <a:solidFill>
                  <a:srgbClr val="BFBFBF"/>
                </a:solidFill>
                <a:latin typeface="Courier"/>
                <a:cs typeface="Courier"/>
              </a:rPr>
              <a:t>buttonTest.app?label</a:t>
            </a:r>
            <a:r>
              <a:rPr lang="en-US" sz="5400" dirty="0" smtClean="0">
                <a:solidFill>
                  <a:srgbClr val="BFBFBF"/>
                </a:solidFill>
                <a:latin typeface="Courier"/>
                <a:cs typeface="Courier"/>
              </a:rPr>
              <a:t>=</a:t>
            </a:r>
            <a:r>
              <a:rPr lang="en-US" sz="5400" dirty="0">
                <a:solidFill>
                  <a:srgbClr val="BFBFBF"/>
                </a:solidFill>
                <a:latin typeface="Courier"/>
                <a:cs typeface="Courier"/>
              </a:rPr>
              <a:t>Ok</a:t>
            </a:r>
            <a:br>
              <a:rPr lang="en-US" sz="5400" dirty="0">
                <a:solidFill>
                  <a:srgbClr val="BFBFBF"/>
                </a:solidFill>
                <a:latin typeface="Courier"/>
                <a:cs typeface="Courier"/>
              </a:rPr>
            </a:br>
            <a:r>
              <a:rPr lang="en-US" sz="5400" dirty="0">
                <a:solidFill>
                  <a:srgbClr val="BFBFBF"/>
                </a:solidFill>
                <a:latin typeface="Courier"/>
                <a:cs typeface="Courier"/>
              </a:rPr>
              <a:t>/c/</a:t>
            </a:r>
            <a:r>
              <a:rPr lang="en-US" sz="5400" dirty="0" err="1">
                <a:solidFill>
                  <a:srgbClr val="BFBFBF"/>
                </a:solidFill>
                <a:latin typeface="Courier"/>
                <a:cs typeface="Courier"/>
              </a:rPr>
              <a:t>meterTest.app?value</a:t>
            </a:r>
            <a:r>
              <a:rPr lang="en-US" sz="5400" dirty="0">
                <a:solidFill>
                  <a:srgbClr val="BFBFBF"/>
                </a:solidFill>
                <a:latin typeface="Courier"/>
                <a:cs typeface="Courier"/>
              </a:rPr>
              <a:t>=</a:t>
            </a:r>
            <a:r>
              <a:rPr lang="en-US" sz="5400" dirty="0" smtClean="0">
                <a:solidFill>
                  <a:srgbClr val="BFBFBF"/>
                </a:solidFill>
                <a:latin typeface="Courier"/>
                <a:cs typeface="Courier"/>
              </a:rPr>
              <a:t>0.5</a:t>
            </a:r>
            <a:endParaRPr lang="en-US" sz="5400" dirty="0">
              <a:solidFill>
                <a:srgbClr val="BFBFBF"/>
              </a:solidFill>
              <a:latin typeface="Courier"/>
              <a:cs typeface="Courier"/>
            </a:endParaRPr>
          </a:p>
        </p:txBody>
      </p:sp>
      <p:pic>
        <p:nvPicPr>
          <p:cNvPr id="259" name="Salesforce_Logo_RGB_8_13_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87" y="4419600"/>
            <a:ext cx="6965103" cy="4876800"/>
          </a:xfrm>
          <a:prstGeom prst="rect">
            <a:avLst/>
          </a:prstGeom>
          <a:ln w="12700">
            <a:miter lim="400000"/>
          </a:ln>
          <a:effectLst>
            <a:outerShdw blurRad="406400" dir="5400000" rotWithShape="0">
              <a:srgbClr val="193461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25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819">
        <p:fade/>
      </p:transition>
    </mc:Choice>
    <mc:Fallback xmlns="">
      <p:transition xmlns:p14="http://schemas.microsoft.com/office/powerpoint/2010/main" spd="med" advTm="25819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Attributes are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used to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pass values into a component.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The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declaration: 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must have a 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name</a:t>
            </a:r>
            <a:r>
              <a:rPr lang="en-US" sz="4000" dirty="0">
                <a:solidFill>
                  <a:srgbClr val="A6A6A6"/>
                </a:solidFill>
                <a:latin typeface="Salesforce Sans"/>
                <a:cs typeface="Salesforce Sans"/>
              </a:rPr>
              <a:t> </a:t>
            </a: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and a 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type</a:t>
            </a: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,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can set a 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default</a:t>
            </a:r>
            <a:r>
              <a:rPr lang="en-US" sz="4000" dirty="0">
                <a:solidFill>
                  <a:srgbClr val="A6A6A6"/>
                </a:solidFill>
                <a:latin typeface="Salesforce Sans"/>
                <a:cs typeface="Salesforce Sans"/>
              </a:rPr>
              <a:t> </a:t>
            </a: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value, can 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specify 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required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.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 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The attributes are reusable declaratively inside the component.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The reference follows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the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v.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&lt;name&gt;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syntax.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Attributes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member can also be referenced: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Object members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: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 v.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&lt;name&gt;.&lt;member&gt;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Array members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: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 v.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&lt;name&gt;.&lt;index&gt; 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or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 v.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&lt;name&gt;[&lt;index&gt;]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All attributes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are shared with subclasses except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body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.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Component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19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5713">
        <p:fade/>
      </p:transition>
    </mc:Choice>
    <mc:Fallback xmlns="">
      <p:transition xmlns:p14="http://schemas.microsoft.com/office/powerpoint/2010/main" spd="med" advTm="9571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hildren populate the body attribute of their parent</a:t>
            </a:r>
            <a:endParaRPr lang="en-US" dirty="0"/>
          </a:p>
        </p:txBody>
      </p:sp>
      <p:pic>
        <p:nvPicPr>
          <p:cNvPr id="3" name="Picture 2" descr="Screen Shot 2016-05-18 at 00.49.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7" b="-6767"/>
          <a:stretch/>
        </p:blipFill>
        <p:spPr>
          <a:xfrm>
            <a:off x="1143000" y="2808910"/>
            <a:ext cx="20272645" cy="17311004"/>
          </a:xfrm>
          <a:prstGeom prst="rect">
            <a:avLst/>
          </a:prstGeom>
        </p:spPr>
      </p:pic>
      <p:pic>
        <p:nvPicPr>
          <p:cNvPr id="4" name="Picture 3" descr="Screen Shot 2016-05-18 at 00.48.5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3" b="-6753"/>
          <a:stretch/>
        </p:blipFill>
        <p:spPr>
          <a:xfrm>
            <a:off x="1143000" y="5978407"/>
            <a:ext cx="20272645" cy="17311004"/>
          </a:xfrm>
          <a:prstGeom prst="rect">
            <a:avLst/>
          </a:prstGeom>
        </p:spPr>
      </p:pic>
      <p:pic>
        <p:nvPicPr>
          <p:cNvPr id="2" name="Picture 1" descr="Screen Shot 2016-06-03 at 12.55.0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2" b="-6842"/>
          <a:stretch/>
        </p:blipFill>
        <p:spPr>
          <a:xfrm>
            <a:off x="1143000" y="9762368"/>
            <a:ext cx="20272645" cy="173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3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123">
        <p:fade/>
      </p:transition>
    </mc:Choice>
    <mc:Fallback xmlns="">
      <p:transition xmlns:p14="http://schemas.microsoft.com/office/powerpoint/2010/main" spd="med" advTm="65124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hildren populate the body attribute of their parent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43000" y="2808910"/>
            <a:ext cx="20272645" cy="24169527"/>
            <a:chOff x="1143000" y="2808910"/>
            <a:chExt cx="22220257" cy="26491516"/>
          </a:xfrm>
        </p:grpSpPr>
        <p:pic>
          <p:nvPicPr>
            <p:cNvPr id="3" name="Picture 2" descr="Screen Shot 2016-05-18 at 00.49.2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67" b="-6767"/>
            <a:stretch/>
          </p:blipFill>
          <p:spPr>
            <a:xfrm>
              <a:off x="1143000" y="2808910"/>
              <a:ext cx="22220257" cy="18974088"/>
            </a:xfrm>
            <a:prstGeom prst="rect">
              <a:avLst/>
            </a:prstGeom>
          </p:spPr>
        </p:pic>
        <p:pic>
          <p:nvPicPr>
            <p:cNvPr id="4" name="Picture 3" descr="Screen Shot 2016-05-18 at 00.48.5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53" b="-6753"/>
            <a:stretch/>
          </p:blipFill>
          <p:spPr>
            <a:xfrm>
              <a:off x="1143000" y="6282904"/>
              <a:ext cx="22220257" cy="18974088"/>
            </a:xfrm>
            <a:prstGeom prst="rect">
              <a:avLst/>
            </a:prstGeom>
          </p:spPr>
        </p:pic>
        <p:pic>
          <p:nvPicPr>
            <p:cNvPr id="12" name="Picture 11" descr="Screen Shot 2016-05-18 at 00.50.31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31" b="-6731"/>
            <a:stretch/>
          </p:blipFill>
          <p:spPr>
            <a:xfrm>
              <a:off x="1143000" y="10326338"/>
              <a:ext cx="22220257" cy="18974088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13635034" y="11384982"/>
            <a:ext cx="4558002" cy="718145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algn="l"/>
            <a:r>
              <a:rPr lang="en-US" sz="4000" dirty="0" smtClean="0">
                <a:latin typeface="Courier"/>
                <a:cs typeface="Courier"/>
              </a:rPr>
              <a:t>&lt;</a:t>
            </a:r>
            <a:r>
              <a:rPr lang="en-US" sz="4000" dirty="0" err="1">
                <a:latin typeface="Courier"/>
                <a:cs typeface="Courier"/>
              </a:rPr>
              <a:t>i</a:t>
            </a:r>
            <a:r>
              <a:rPr lang="en-US" sz="4000" dirty="0" smtClean="0">
                <a:latin typeface="Courier"/>
                <a:cs typeface="Courier"/>
              </a:rPr>
              <a:t>&gt;Text&lt;</a:t>
            </a:r>
            <a:r>
              <a:rPr lang="en-US" sz="4000" dirty="0">
                <a:latin typeface="Courier"/>
                <a:cs typeface="Courier"/>
              </a:rPr>
              <a:t>/</a:t>
            </a:r>
            <a:r>
              <a:rPr lang="en-US" sz="4000" dirty="0" err="1">
                <a:latin typeface="Courier"/>
                <a:cs typeface="Courier"/>
              </a:rPr>
              <a:t>i</a:t>
            </a:r>
            <a:r>
              <a:rPr lang="en-US" sz="4000" dirty="0">
                <a:latin typeface="Courier"/>
                <a:cs typeface="Courier"/>
              </a:rPr>
              <a:t>&gt;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635034" y="7244951"/>
            <a:ext cx="4558002" cy="1826141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algn="l"/>
            <a:r>
              <a:rPr lang="en-US" sz="4000" dirty="0" smtClean="0">
                <a:latin typeface="Courier"/>
                <a:cs typeface="Courier"/>
              </a:rPr>
              <a:t>&lt;p&gt;</a:t>
            </a:r>
          </a:p>
          <a:p>
            <a:pPr algn="l"/>
            <a:r>
              <a:rPr lang="en-US" sz="4000" dirty="0" smtClean="0">
                <a:latin typeface="Courier"/>
                <a:cs typeface="Courier"/>
              </a:rPr>
              <a:t> </a:t>
            </a:r>
            <a:r>
              <a:rPr lang="en-US" sz="4000" dirty="0">
                <a:latin typeface="Courier"/>
                <a:cs typeface="Courier"/>
              </a:rPr>
              <a:t>&lt;</a:t>
            </a:r>
            <a:r>
              <a:rPr lang="en-US" sz="4000" dirty="0" err="1">
                <a:latin typeface="Courier"/>
                <a:cs typeface="Courier"/>
              </a:rPr>
              <a:t>i</a:t>
            </a:r>
            <a:r>
              <a:rPr lang="en-US" sz="4000" dirty="0" smtClean="0">
                <a:latin typeface="Courier"/>
                <a:cs typeface="Courier"/>
              </a:rPr>
              <a:t>&gt;Text&lt;</a:t>
            </a:r>
            <a:r>
              <a:rPr lang="en-US" sz="4000" dirty="0">
                <a:latin typeface="Courier"/>
                <a:cs typeface="Courier"/>
              </a:rPr>
              <a:t>/</a:t>
            </a:r>
            <a:r>
              <a:rPr lang="en-US" sz="4000" dirty="0" err="1">
                <a:latin typeface="Courier"/>
                <a:cs typeface="Courier"/>
              </a:rPr>
              <a:t>i</a:t>
            </a:r>
            <a:r>
              <a:rPr lang="en-US" sz="4000" dirty="0" smtClean="0">
                <a:latin typeface="Courier"/>
                <a:cs typeface="Courier"/>
              </a:rPr>
              <a:t>&gt;</a:t>
            </a:r>
          </a:p>
          <a:p>
            <a:pPr algn="l"/>
            <a:r>
              <a:rPr lang="en-US" sz="4000" dirty="0" smtClean="0">
                <a:latin typeface="Courier"/>
                <a:cs typeface="Courier"/>
              </a:rPr>
              <a:t>&lt;/p&gt;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635034" y="3663679"/>
            <a:ext cx="4558002" cy="2380139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algn="l"/>
            <a:r>
              <a:rPr lang="en-US" sz="4000" dirty="0" smtClean="0">
                <a:latin typeface="Courier"/>
                <a:cs typeface="Courier"/>
              </a:rPr>
              <a:t>&lt;h1&gt;Title&lt;/h1&gt;</a:t>
            </a:r>
          </a:p>
          <a:p>
            <a:pPr algn="l"/>
            <a:r>
              <a:rPr lang="en-US" sz="4000" dirty="0" smtClean="0">
                <a:latin typeface="Courier"/>
                <a:cs typeface="Courier"/>
              </a:rPr>
              <a:t>&lt;p&gt;</a:t>
            </a:r>
          </a:p>
          <a:p>
            <a:pPr algn="l"/>
            <a:r>
              <a:rPr lang="en-US" sz="4000" dirty="0" smtClean="0">
                <a:latin typeface="Courier"/>
                <a:cs typeface="Courier"/>
              </a:rPr>
              <a:t> </a:t>
            </a:r>
            <a:r>
              <a:rPr lang="en-US" sz="4000" dirty="0">
                <a:latin typeface="Courier"/>
                <a:cs typeface="Courier"/>
              </a:rPr>
              <a:t>&lt;</a:t>
            </a:r>
            <a:r>
              <a:rPr lang="en-US" sz="4000" dirty="0" err="1">
                <a:latin typeface="Courier"/>
                <a:cs typeface="Courier"/>
              </a:rPr>
              <a:t>i</a:t>
            </a:r>
            <a:r>
              <a:rPr lang="en-US" sz="4000" dirty="0" smtClean="0">
                <a:latin typeface="Courier"/>
                <a:cs typeface="Courier"/>
              </a:rPr>
              <a:t>&gt;Text&lt;</a:t>
            </a:r>
            <a:r>
              <a:rPr lang="en-US" sz="4000" dirty="0">
                <a:latin typeface="Courier"/>
                <a:cs typeface="Courier"/>
              </a:rPr>
              <a:t>/</a:t>
            </a:r>
            <a:r>
              <a:rPr lang="en-US" sz="4000" dirty="0" err="1">
                <a:latin typeface="Courier"/>
                <a:cs typeface="Courier"/>
              </a:rPr>
              <a:t>i</a:t>
            </a:r>
            <a:r>
              <a:rPr lang="en-US" sz="4000" dirty="0" smtClean="0">
                <a:latin typeface="Courier"/>
                <a:cs typeface="Courier"/>
              </a:rPr>
              <a:t>&gt;</a:t>
            </a:r>
          </a:p>
          <a:p>
            <a:pPr algn="l"/>
            <a:r>
              <a:rPr lang="en-US" sz="4000" dirty="0" smtClean="0">
                <a:latin typeface="Courier"/>
                <a:cs typeface="Courier"/>
              </a:rPr>
              <a:t>&lt;/p&gt;</a:t>
            </a:r>
            <a:endParaRPr lang="en-US" sz="4000" dirty="0">
              <a:latin typeface="Courier"/>
              <a:cs typeface="Courier"/>
            </a:endParaRPr>
          </a:p>
        </p:txBody>
      </p:sp>
      <p:cxnSp>
        <p:nvCxnSpPr>
          <p:cNvPr id="20" name="Straight Arrow Connector 19"/>
          <p:cNvCxnSpPr>
            <a:stCxn id="5" idx="0"/>
          </p:cNvCxnSpPr>
          <p:nvPr/>
        </p:nvCxnSpPr>
        <p:spPr>
          <a:xfrm flipH="1" flipV="1">
            <a:off x="9985849" y="9667433"/>
            <a:ext cx="5928186" cy="1717549"/>
          </a:xfrm>
          <a:prstGeom prst="straightConnector1">
            <a:avLst/>
          </a:prstGeom>
          <a:noFill/>
          <a:ln w="76200" cap="flat" cmpd="sng">
            <a:solidFill>
              <a:srgbClr val="1487CD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/>
          <p:cNvCxnSpPr>
            <a:stCxn id="11" idx="0"/>
          </p:cNvCxnSpPr>
          <p:nvPr/>
        </p:nvCxnSpPr>
        <p:spPr>
          <a:xfrm flipH="1" flipV="1">
            <a:off x="9985849" y="5978407"/>
            <a:ext cx="5928186" cy="1266544"/>
          </a:xfrm>
          <a:prstGeom prst="straightConnector1">
            <a:avLst/>
          </a:prstGeom>
          <a:noFill/>
          <a:ln w="76200" cap="flat" cmpd="sng">
            <a:solidFill>
              <a:srgbClr val="1487CD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/>
          <p:nvPr/>
        </p:nvCxnSpPr>
        <p:spPr>
          <a:xfrm>
            <a:off x="9985849" y="8194369"/>
            <a:ext cx="3649185" cy="0"/>
          </a:xfrm>
          <a:prstGeom prst="straightConnector1">
            <a:avLst/>
          </a:prstGeom>
          <a:noFill/>
          <a:ln w="76200" cap="flat" cmpd="sng">
            <a:solidFill>
              <a:srgbClr val="1487CD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>
            <a:endCxn id="5" idx="1"/>
          </p:cNvCxnSpPr>
          <p:nvPr/>
        </p:nvCxnSpPr>
        <p:spPr>
          <a:xfrm>
            <a:off x="9985849" y="11726125"/>
            <a:ext cx="3649185" cy="17930"/>
          </a:xfrm>
          <a:prstGeom prst="straightConnector1">
            <a:avLst/>
          </a:prstGeom>
          <a:noFill/>
          <a:ln w="76200" cap="flat" cmpd="sng">
            <a:solidFill>
              <a:srgbClr val="1487CD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Arrow Connector 40"/>
          <p:cNvCxnSpPr>
            <a:endCxn id="14" idx="1"/>
          </p:cNvCxnSpPr>
          <p:nvPr/>
        </p:nvCxnSpPr>
        <p:spPr>
          <a:xfrm>
            <a:off x="9985849" y="4853749"/>
            <a:ext cx="3649185" cy="0"/>
          </a:xfrm>
          <a:prstGeom prst="straightConnector1">
            <a:avLst/>
          </a:prstGeom>
          <a:noFill/>
          <a:ln w="76200" cap="flat" cmpd="sng">
            <a:solidFill>
              <a:srgbClr val="1487CD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32091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87">
        <p:fade/>
      </p:transition>
    </mc:Choice>
    <mc:Fallback xmlns="">
      <p:transition xmlns:p14="http://schemas.microsoft.com/office/powerpoint/2010/main" spd="med" advTm="5687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xfrm>
            <a:off x="11805114" y="2928915"/>
            <a:ext cx="10910233" cy="7857727"/>
          </a:xfrm>
          <a:prstGeom prst="rect">
            <a:avLst/>
          </a:prstGeom>
        </p:spPr>
        <p:txBody>
          <a:bodyPr anchor="ctr"/>
          <a:lstStyle/>
          <a:p>
            <a:r>
              <a:rPr lang="en-US" sz="6600" b="1" dirty="0" smtClean="0">
                <a:latin typeface="Salesforce Sans"/>
                <a:cs typeface="Salesforce Sans"/>
              </a:rPr>
              <a:t>Example set 3:</a:t>
            </a:r>
            <a:br>
              <a:rPr lang="en-US" sz="6600" b="1" dirty="0" smtClean="0">
                <a:latin typeface="Salesforce Sans"/>
                <a:cs typeface="Salesforce Sans"/>
              </a:rPr>
            </a:br>
            <a:r>
              <a:rPr lang="en-US" sz="5400" dirty="0" smtClean="0">
                <a:latin typeface="Courier"/>
                <a:cs typeface="Courier"/>
              </a:rPr>
              <a:t/>
            </a:r>
            <a:br>
              <a:rPr lang="en-US" sz="5400" dirty="0" smtClean="0">
                <a:latin typeface="Courier"/>
                <a:cs typeface="Courier"/>
              </a:rPr>
            </a:br>
            <a:r>
              <a:rPr lang="en-US" sz="5400" dirty="0">
                <a:latin typeface="Salesforce Sans"/>
                <a:cs typeface="Salesforce Sans"/>
              </a:rPr>
              <a:t>Simple Parent &amp; Simple Child</a:t>
            </a:r>
            <a:r>
              <a:rPr lang="en-US" sz="5400" dirty="0" smtClean="0">
                <a:latin typeface="Salesforce Sans"/>
                <a:cs typeface="Salesforce Sans"/>
              </a:rPr>
              <a:t/>
            </a:r>
            <a:br>
              <a:rPr lang="en-US" sz="5400" dirty="0" smtClean="0">
                <a:latin typeface="Salesforce Sans"/>
                <a:cs typeface="Salesforce Sans"/>
              </a:rPr>
            </a:br>
            <a:r>
              <a:rPr lang="en-US" sz="5400" dirty="0" smtClean="0">
                <a:solidFill>
                  <a:srgbClr val="BFBFBF"/>
                </a:solidFill>
                <a:latin typeface="Courier"/>
                <a:cs typeface="Courier"/>
              </a:rPr>
              <a:t>/c</a:t>
            </a:r>
            <a:r>
              <a:rPr lang="en-US" sz="5400" dirty="0">
                <a:solidFill>
                  <a:srgbClr val="BFBFBF"/>
                </a:solidFill>
                <a:latin typeface="Courier"/>
                <a:cs typeface="Courier"/>
              </a:rPr>
              <a:t>/</a:t>
            </a:r>
            <a:r>
              <a:rPr lang="en-US" sz="5400" dirty="0" smtClean="0">
                <a:solidFill>
                  <a:srgbClr val="BFBFBF"/>
                </a:solidFill>
                <a:latin typeface="Courier"/>
                <a:cs typeface="Courier"/>
              </a:rPr>
              <a:t>basics103.app</a:t>
            </a:r>
            <a:r>
              <a:rPr lang="en-US" sz="5400" dirty="0">
                <a:solidFill>
                  <a:srgbClr val="BFBFBF"/>
                </a:solidFill>
                <a:latin typeface="Courier"/>
                <a:cs typeface="Courier"/>
              </a:rPr>
              <a:t/>
            </a:r>
            <a:br>
              <a:rPr lang="en-US" sz="5400" dirty="0">
                <a:solidFill>
                  <a:srgbClr val="BFBFBF"/>
                </a:solidFill>
                <a:latin typeface="Courier"/>
                <a:cs typeface="Courier"/>
              </a:rPr>
            </a:br>
            <a:r>
              <a:rPr lang="en-US" sz="5400" dirty="0" smtClean="0">
                <a:latin typeface="Courier"/>
                <a:cs typeface="Courier"/>
              </a:rPr>
              <a:t/>
            </a:r>
            <a:br>
              <a:rPr lang="en-US" sz="5400" dirty="0" smtClean="0">
                <a:latin typeface="Courier"/>
                <a:cs typeface="Courier"/>
              </a:rPr>
            </a:br>
            <a:r>
              <a:rPr lang="en-US" sz="5400" dirty="0" smtClean="0">
                <a:latin typeface="Salesforce Sans"/>
                <a:cs typeface="Salesforce Sans"/>
              </a:rPr>
              <a:t>Ignored </a:t>
            </a:r>
            <a:r>
              <a:rPr lang="en-US" sz="5400" dirty="0">
                <a:latin typeface="Salesforce Sans"/>
                <a:cs typeface="Salesforce Sans"/>
              </a:rPr>
              <a:t>Child</a:t>
            </a:r>
            <a:br>
              <a:rPr lang="en-US" sz="5400" dirty="0">
                <a:latin typeface="Salesforce Sans"/>
                <a:cs typeface="Salesforce Sans"/>
              </a:rPr>
            </a:br>
            <a:r>
              <a:rPr lang="en-US" sz="5400" dirty="0">
                <a:solidFill>
                  <a:srgbClr val="BFBFBF"/>
                </a:solidFill>
                <a:latin typeface="Courier"/>
                <a:cs typeface="Courier"/>
              </a:rPr>
              <a:t>/c</a:t>
            </a:r>
            <a:r>
              <a:rPr lang="en-US" sz="5400" dirty="0" smtClean="0">
                <a:solidFill>
                  <a:srgbClr val="BFBFBF"/>
                </a:solidFill>
                <a:latin typeface="Courier"/>
                <a:cs typeface="Courier"/>
              </a:rPr>
              <a:t>/basics104.</a:t>
            </a:r>
            <a:r>
              <a:rPr lang="en-US" sz="5400" dirty="0">
                <a:solidFill>
                  <a:srgbClr val="BFBFBF"/>
                </a:solidFill>
                <a:latin typeface="Courier"/>
                <a:cs typeface="Courier"/>
              </a:rPr>
              <a:t>app</a:t>
            </a:r>
            <a:br>
              <a:rPr lang="en-US" sz="5400" dirty="0">
                <a:solidFill>
                  <a:srgbClr val="BFBFBF"/>
                </a:solidFill>
                <a:latin typeface="Courier"/>
                <a:cs typeface="Courier"/>
              </a:rPr>
            </a:br>
            <a:endParaRPr lang="en-US" sz="5400" dirty="0">
              <a:solidFill>
                <a:srgbClr val="BFBFBF"/>
              </a:solidFill>
              <a:latin typeface="Courier"/>
              <a:cs typeface="Courier"/>
            </a:endParaRPr>
          </a:p>
        </p:txBody>
      </p:sp>
      <p:pic>
        <p:nvPicPr>
          <p:cNvPr id="259" name="Salesforce_Logo_RGB_8_13_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87" y="4419600"/>
            <a:ext cx="6965103" cy="4876800"/>
          </a:xfrm>
          <a:prstGeom prst="rect">
            <a:avLst/>
          </a:prstGeom>
          <a:ln w="12700">
            <a:miter lim="400000"/>
          </a:ln>
          <a:effectLst>
            <a:outerShdw blurRad="406400" dir="5400000" rotWithShape="0">
              <a:srgbClr val="193461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01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86">
        <p:fade/>
      </p:transition>
    </mc:Choice>
    <mc:Fallback xmlns="">
      <p:transition xmlns:p14="http://schemas.microsoft.com/office/powerpoint/2010/main" spd="med" advTm="3786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It is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declared by default on all components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.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Set to everything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between opening and closing tag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It’s of a special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type</a:t>
            </a:r>
            <a:r>
              <a:rPr lang="en-US" dirty="0">
                <a:solidFill>
                  <a:srgbClr val="A6A6A6"/>
                </a:solidFill>
                <a:latin typeface="Salesforce Sans"/>
                <a:cs typeface="Salesforce Sans"/>
              </a:rPr>
              <a:t> </a:t>
            </a:r>
            <a:r>
              <a:rPr lang="en-US" dirty="0" err="1" smtClean="0">
                <a:solidFill>
                  <a:srgbClr val="A6A6A6"/>
                </a:solidFill>
                <a:latin typeface="Courier"/>
                <a:cs typeface="Courier"/>
              </a:rPr>
              <a:t>Aura.component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[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]</a:t>
            </a:r>
            <a:r>
              <a:rPr lang="en-US" dirty="0">
                <a:solidFill>
                  <a:srgbClr val="A6A6A6"/>
                </a:solidFill>
                <a:latin typeface="Salesforce Sans"/>
                <a:cs typeface="Salesforce Sans"/>
              </a:rPr>
              <a:t>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called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“facet”.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Equivalent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to node properties </a:t>
            </a:r>
            <a:r>
              <a:rPr lang="en-US" dirty="0" err="1" smtClean="0">
                <a:solidFill>
                  <a:srgbClr val="A6A6A6"/>
                </a:solidFill>
                <a:latin typeface="Courier"/>
                <a:cs typeface="Courier"/>
              </a:rPr>
              <a:t>innerHTML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 and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children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.  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There is one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body</a:t>
            </a:r>
            <a:r>
              <a:rPr lang="en-US" dirty="0">
                <a:solidFill>
                  <a:srgbClr val="A6A6A6"/>
                </a:solidFill>
                <a:latin typeface="Salesforce Sans"/>
                <a:cs typeface="Salesforce Sans"/>
              </a:rPr>
              <a:t>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instance for each level of inheritance.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The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body</a:t>
            </a:r>
            <a:r>
              <a:rPr lang="en-US" dirty="0">
                <a:solidFill>
                  <a:srgbClr val="A6A6A6"/>
                </a:solidFill>
                <a:latin typeface="Salesforce Sans"/>
                <a:cs typeface="Salesforce Sans"/>
              </a:rPr>
              <a:t>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has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a peculiar mode of inheritance: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</a:rPr>
              <a:t>The child sets the 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body</a:t>
            </a:r>
            <a:r>
              <a:rPr lang="en-US" sz="4000" dirty="0">
                <a:solidFill>
                  <a:srgbClr val="A6A6A6"/>
                </a:solidFill>
              </a:rPr>
              <a:t> </a:t>
            </a:r>
            <a:r>
              <a:rPr lang="en-US" sz="4000" dirty="0">
                <a:solidFill>
                  <a:srgbClr val="DCDEE0"/>
                </a:solidFill>
              </a:rPr>
              <a:t>attribute of its </a:t>
            </a:r>
            <a:r>
              <a:rPr lang="en-US" sz="4000" dirty="0" smtClean="0">
                <a:solidFill>
                  <a:srgbClr val="DCDEE0"/>
                </a:solidFill>
              </a:rPr>
              <a:t>parent,</a:t>
            </a:r>
            <a:endParaRPr lang="en-US" sz="4000" dirty="0">
              <a:solidFill>
                <a:srgbClr val="DCDEE0"/>
              </a:solidFill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DCDEE0"/>
                </a:solidFill>
              </a:rPr>
              <a:t>The parent can output its </a:t>
            </a: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v.body</a:t>
            </a:r>
            <a:r>
              <a:rPr lang="en-US" sz="4000" dirty="0" smtClean="0">
                <a:solidFill>
                  <a:srgbClr val="A6A6A6"/>
                </a:solidFill>
              </a:rPr>
              <a:t>  </a:t>
            </a:r>
            <a:r>
              <a:rPr lang="en-US" sz="4000" dirty="0" smtClean="0">
                <a:solidFill>
                  <a:srgbClr val="DCDEE0"/>
                </a:solidFill>
              </a:rPr>
              <a:t>inside its own 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body</a:t>
            </a:r>
            <a:r>
              <a:rPr lang="en-US" sz="4000" dirty="0" smtClean="0">
                <a:solidFill>
                  <a:srgbClr val="DCDEE0"/>
                </a:solidFill>
              </a:rPr>
              <a:t>, it can also </a:t>
            </a:r>
            <a:r>
              <a:rPr lang="en-US" sz="4000" dirty="0">
                <a:solidFill>
                  <a:srgbClr val="DCDEE0"/>
                </a:solidFill>
              </a:rPr>
              <a:t>ignore </a:t>
            </a:r>
            <a:r>
              <a:rPr lang="en-US" sz="4000" dirty="0" smtClean="0">
                <a:solidFill>
                  <a:srgbClr val="DCDEE0"/>
                </a:solidFill>
              </a:rPr>
              <a:t>it.</a:t>
            </a:r>
            <a:endParaRPr lang="en-US" sz="4000" dirty="0">
              <a:solidFill>
                <a:srgbClr val="DCDEE0"/>
              </a:solidFill>
            </a:endParaRP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Consequences: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No child can override the parent 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body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.</a:t>
            </a:r>
            <a:endParaRPr lang="en-US" sz="4000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Top parent ultimately decides what a component will render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.</a:t>
            </a:r>
            <a:endParaRPr lang="en-US" sz="4000" dirty="0">
              <a:solidFill>
                <a:srgbClr val="DCDEE0"/>
              </a:solidFill>
              <a:latin typeface="Salesforce Sans"/>
              <a:cs typeface="Salesforce Sans"/>
            </a:endParaRP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BFBFBF"/>
                </a:solidFill>
                <a:latin typeface="Courier"/>
                <a:cs typeface="Courier"/>
              </a:rPr>
              <a:t>body</a:t>
            </a:r>
            <a:r>
              <a:rPr lang="en-US" dirty="0" smtClean="0">
                <a:solidFill>
                  <a:srgbClr val="BFBFBF"/>
                </a:solidFill>
              </a:rPr>
              <a:t> </a:t>
            </a:r>
            <a:r>
              <a:rPr lang="en-US" dirty="0" smtClean="0"/>
              <a:t>attribute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4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4817">
        <p:fade/>
      </p:transition>
    </mc:Choice>
    <mc:Fallback xmlns="">
      <p:transition xmlns:p14="http://schemas.microsoft.com/office/powerpoint/2010/main" spd="med" advTm="114817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Two types: property reference or function.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Expression functions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look like JavaScript but they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work differently.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They use a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subset of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the JavaScript functions.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Those functions have logic to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handle in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null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and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undefined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: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null 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+ "</a:t>
            </a: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abc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"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= "</a:t>
            </a: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nullabc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"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in JavaScript, but 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"</a:t>
            </a: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abc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"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 in </a:t>
            </a: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Lightning.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undefined + null = 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NaN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in JavaScript, but 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"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"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 </a:t>
            </a: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in </a:t>
            </a:r>
            <a:r>
              <a:rPr lang="en-US" sz="4000" dirty="0">
                <a:solidFill>
                  <a:srgbClr val="DCDEE0"/>
                </a:solidFill>
              </a:rPr>
              <a:t>Lightning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.</a:t>
            </a:r>
            <a:endParaRPr lang="en-US" sz="4000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endParaRPr lang="en-US" sz="4000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endParaRPr lang="en-US" sz="4000" dirty="0">
              <a:solidFill>
                <a:srgbClr val="DCDEE0"/>
              </a:solidFill>
              <a:latin typeface="Salesforce Sans"/>
              <a:cs typeface="Salesforce Sans"/>
            </a:endParaRP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41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2595">
        <p:fade/>
      </p:transition>
    </mc:Choice>
    <mc:Fallback xmlns="">
      <p:transition xmlns:p14="http://schemas.microsoft.com/office/powerpoint/2010/main" spd="med" advTm="142595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Expressions: examples</a:t>
            </a:r>
            <a:endParaRPr lang="en-US" dirty="0"/>
          </a:p>
        </p:txBody>
      </p:sp>
      <p:pic>
        <p:nvPicPr>
          <p:cNvPr id="4" name="Picture 3" descr="Screen Shot 2016-05-18 at 01.15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73300"/>
            <a:ext cx="22072600" cy="188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5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02">
        <p:fade/>
      </p:transition>
    </mc:Choice>
    <mc:Fallback xmlns="">
      <p:transition xmlns:p14="http://schemas.microsoft.com/office/powerpoint/2010/main" spd="med" advTm="36202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205866" y="2273300"/>
            <a:ext cx="4291672" cy="11429999"/>
          </a:xfrm>
          <a:prstGeom prst="rect">
            <a:avLst/>
          </a:prstGeom>
          <a:gradFill flip="none" rotWithShape="1">
            <a:gsLst>
              <a:gs pos="0">
                <a:srgbClr val="1487CD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Single Page Application Frameworks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555765" y="4842241"/>
            <a:ext cx="19573073" cy="3836133"/>
            <a:chOff x="1989150" y="2924175"/>
            <a:chExt cx="8013535" cy="1570575"/>
          </a:xfrm>
        </p:grpSpPr>
        <p:pic>
          <p:nvPicPr>
            <p:cNvPr id="18" name="Shape 695"/>
            <p:cNvPicPr preferRelativeResize="0"/>
            <p:nvPr/>
          </p:nvPicPr>
          <p:blipFill rotWithShape="1">
            <a:blip r:embed="rId3">
              <a:alphaModFix/>
            </a:blip>
            <a:srcRect r="37174" b="36435"/>
            <a:stretch/>
          </p:blipFill>
          <p:spPr>
            <a:xfrm>
              <a:off x="1989150" y="2924175"/>
              <a:ext cx="5158449" cy="1223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Shape 6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79293" y="3057425"/>
              <a:ext cx="895575" cy="895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Shape 69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81300" y="3127480"/>
              <a:ext cx="794674" cy="755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Shape 699"/>
            <p:cNvSpPr txBox="1"/>
            <p:nvPr/>
          </p:nvSpPr>
          <p:spPr>
            <a:xfrm>
              <a:off x="2154725" y="4077750"/>
              <a:ext cx="1448100" cy="417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sz="4800">
                  <a:solidFill>
                    <a:srgbClr val="FFFFFF"/>
                  </a:solidFill>
                </a:rPr>
                <a:t>Polymer</a:t>
              </a:r>
            </a:p>
          </p:txBody>
        </p:sp>
        <p:sp>
          <p:nvSpPr>
            <p:cNvPr id="27" name="Shape 700"/>
            <p:cNvSpPr txBox="1"/>
            <p:nvPr/>
          </p:nvSpPr>
          <p:spPr>
            <a:xfrm>
              <a:off x="3673125" y="4077750"/>
              <a:ext cx="1448100" cy="417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4800">
                  <a:solidFill>
                    <a:srgbClr val="FFFFFF"/>
                  </a:solidFill>
                </a:rPr>
                <a:t>React</a:t>
              </a:r>
            </a:p>
          </p:txBody>
        </p:sp>
        <p:sp>
          <p:nvSpPr>
            <p:cNvPr id="28" name="Shape 701"/>
            <p:cNvSpPr txBox="1"/>
            <p:nvPr/>
          </p:nvSpPr>
          <p:spPr>
            <a:xfrm>
              <a:off x="5294293" y="4077750"/>
              <a:ext cx="1448100" cy="417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4800" dirty="0">
                  <a:solidFill>
                    <a:srgbClr val="FFFFFF"/>
                  </a:solidFill>
                </a:rPr>
                <a:t>Lightning</a:t>
              </a:r>
            </a:p>
          </p:txBody>
        </p:sp>
        <p:sp>
          <p:nvSpPr>
            <p:cNvPr id="29" name="Shape 702"/>
            <p:cNvSpPr txBox="1"/>
            <p:nvPr/>
          </p:nvSpPr>
          <p:spPr>
            <a:xfrm>
              <a:off x="7147600" y="4077750"/>
              <a:ext cx="1448100" cy="417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4800">
                  <a:solidFill>
                    <a:srgbClr val="FFFFFF"/>
                  </a:solidFill>
                </a:rPr>
                <a:t>Angular</a:t>
              </a:r>
            </a:p>
          </p:txBody>
        </p:sp>
        <p:sp>
          <p:nvSpPr>
            <p:cNvPr id="32" name="Shape 703"/>
            <p:cNvSpPr txBox="1"/>
            <p:nvPr/>
          </p:nvSpPr>
          <p:spPr>
            <a:xfrm>
              <a:off x="8554585" y="4077750"/>
              <a:ext cx="1448100" cy="417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4800">
                  <a:solidFill>
                    <a:srgbClr val="FFFFFF"/>
                  </a:solidFill>
                </a:rPr>
                <a:t>Ember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985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262">
        <p:fade/>
      </p:transition>
    </mc:Choice>
    <mc:Fallback xmlns="">
      <p:transition xmlns:p14="http://schemas.microsoft.com/office/powerpoint/2010/main" spd="med" advTm="32262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Attribute value passing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(like passing a value to a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JavaScript function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):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&lt;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ui:button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 label="{#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v.whom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}"/&gt;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Attribute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reference passing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(special Lightning mode):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&lt;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ui:button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 label="{!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v.whom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}"/&gt;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Calculation: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&lt;div style="{!'width:' + (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v.value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 * 100) + '%'}"/&gt;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Conditional Expression: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&lt;div class="{!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v.isHidden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 ? 'hidden' : 'default'}"/&gt;</a:t>
            </a: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Expressions: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2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45">
        <p:fade/>
      </p:transition>
    </mc:Choice>
    <mc:Fallback xmlns="">
      <p:transition xmlns:p14="http://schemas.microsoft.com/office/powerpoint/2010/main" spd="med" advTm="2145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5480583" cy="9144000"/>
          </a:xfrm>
          <a:prstGeom prst="rect">
            <a:avLst/>
          </a:prstGeom>
        </p:spPr>
        <p:txBody>
          <a:bodyPr/>
          <a:lstStyle/>
          <a:p>
            <a:r>
              <a:rPr lang="en-US" sz="4000" dirty="0" smtClean="0">
                <a:solidFill>
                  <a:schemeClr val="tx1"/>
                </a:solidFill>
                <a:latin typeface="Salesforce Sans"/>
                <a:cs typeface="Salesforce Sans"/>
              </a:rPr>
              <a:t>Math</a:t>
            </a:r>
            <a:r>
              <a:rPr lang="en-US" sz="4000" dirty="0" smtClean="0">
                <a:solidFill>
                  <a:schemeClr val="tx1"/>
                </a:solidFill>
                <a:latin typeface="+mj-lt"/>
                <a:cs typeface="Courier"/>
              </a:rPr>
              <a:t>: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()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sub()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mult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()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div()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mod()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abs()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neg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()</a:t>
            </a:r>
          </a:p>
          <a:p>
            <a:pPr marL="685800" indent="-685800">
              <a:buFont typeface="Arial"/>
              <a:buChar char="•"/>
            </a:pPr>
            <a:endParaRPr lang="en-US" sz="40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Expressions: functions</a:t>
            </a:r>
            <a:endParaRPr lang="en-US" dirty="0"/>
          </a:p>
        </p:txBody>
      </p:sp>
      <p:sp>
        <p:nvSpPr>
          <p:cNvPr id="4" name="Shape 251"/>
          <p:cNvSpPr>
            <a:spLocks noGrp="1"/>
          </p:cNvSpPr>
          <p:nvPr>
            <p:ph type="body" idx="1"/>
          </p:nvPr>
        </p:nvSpPr>
        <p:spPr>
          <a:xfrm>
            <a:off x="12353738" y="3837384"/>
            <a:ext cx="12030262" cy="9144000"/>
          </a:xfrm>
          <a:prstGeom prst="rect">
            <a:avLst/>
          </a:prstGeom>
        </p:spPr>
        <p:txBody>
          <a:bodyPr/>
          <a:lstStyle/>
          <a:p>
            <a:r>
              <a:rPr lang="en-US" sz="4000" dirty="0" smtClean="0">
                <a:solidFill>
                  <a:schemeClr val="tx1"/>
                </a:solidFill>
                <a:latin typeface="Salesforce Sans"/>
                <a:cs typeface="Salesforce Sans"/>
              </a:rPr>
              <a:t>Special</a:t>
            </a:r>
            <a:r>
              <a:rPr lang="en-US" sz="4000" dirty="0" smtClean="0">
                <a:solidFill>
                  <a:schemeClr val="tx1"/>
                </a:solidFill>
                <a:cs typeface="Courier"/>
              </a:rPr>
              <a:t>:</a:t>
            </a:r>
            <a:endParaRPr lang="en-US" sz="4000" dirty="0">
              <a:solidFill>
                <a:schemeClr val="tx1"/>
              </a:solidFill>
              <a:cs typeface="Courier"/>
            </a:endParaRPr>
          </a:p>
          <a:p>
            <a:pPr marL="685800" indent="-685800">
              <a:buFont typeface="Arial"/>
              <a:buChar char="•"/>
            </a:pP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join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(separator, string</a:t>
            </a:r>
            <a:r>
              <a:rPr lang="is-IS" sz="4000" dirty="0">
                <a:solidFill>
                  <a:srgbClr val="A6A6A6"/>
                </a:solidFill>
                <a:latin typeface="Courier"/>
                <a:cs typeface="Courier"/>
              </a:rPr>
              <a:t>…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)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format(label, 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parameter</a:t>
            </a:r>
            <a:r>
              <a:rPr lang="is-IS" sz="4000" dirty="0" smtClean="0">
                <a:solidFill>
                  <a:srgbClr val="A6A6A6"/>
                </a:solidFill>
                <a:latin typeface="Courier"/>
                <a:cs typeface="Courier"/>
              </a:rPr>
              <a:t>…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)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empty(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parameter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)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if(condition, consequent, alternative)</a:t>
            </a:r>
            <a:endParaRPr lang="en-US" sz="40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5" name="Shape 251"/>
          <p:cNvSpPr>
            <a:spLocks noGrp="1"/>
          </p:cNvSpPr>
          <p:nvPr>
            <p:ph type="body" idx="1"/>
          </p:nvPr>
        </p:nvSpPr>
        <p:spPr>
          <a:xfrm>
            <a:off x="6775983" y="3784600"/>
            <a:ext cx="5480583" cy="9144000"/>
          </a:xfrm>
          <a:prstGeom prst="rect">
            <a:avLst/>
          </a:prstGeom>
        </p:spPr>
        <p:txBody>
          <a:bodyPr/>
          <a:lstStyle/>
          <a:p>
            <a:r>
              <a:rPr lang="en-US" sz="4000" b="1" dirty="0" smtClean="0">
                <a:solidFill>
                  <a:schemeClr val="tx1"/>
                </a:solidFill>
                <a:latin typeface="Salesforce Sans"/>
                <a:cs typeface="Salesforce Sans"/>
              </a:rPr>
              <a:t>Logical</a:t>
            </a:r>
            <a:r>
              <a:rPr lang="en-US" sz="4000" dirty="0" smtClean="0">
                <a:solidFill>
                  <a:schemeClr val="tx1"/>
                </a:solidFill>
                <a:latin typeface="+mj-lt"/>
                <a:cs typeface="Courier"/>
              </a:rPr>
              <a:t>: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eq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(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)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ne(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)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lt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(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)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gt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(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)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le(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)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ge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(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)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and()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or()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not()</a:t>
            </a:r>
            <a:endParaRPr lang="en-US" sz="4000" dirty="0">
              <a:solidFill>
                <a:srgbClr val="A6A6A6"/>
              </a:solidFill>
              <a:latin typeface="Courier"/>
              <a:cs typeface="Courier"/>
            </a:endParaRPr>
          </a:p>
          <a:p>
            <a:pPr marL="685800" indent="-685800">
              <a:buFont typeface="Arial"/>
              <a:buChar char="•"/>
            </a:pPr>
            <a:endParaRPr lang="en-US" sz="40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578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45">
        <p:fade/>
      </p:transition>
    </mc:Choice>
    <mc:Fallback xmlns="">
      <p:transition xmlns:p14="http://schemas.microsoft.com/office/powerpoint/2010/main" spd="med" advTm="2145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1.3 Key Components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25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48">
        <p:fade/>
      </p:transition>
    </mc:Choice>
    <mc:Fallback xmlns="">
      <p:transition xmlns:p14="http://schemas.microsoft.com/office/powerpoint/2010/main" spd="med" advTm="6148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HTML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>
                <a:latin typeface="Salesforce Sans"/>
                <a:cs typeface="Salesforce Sans"/>
              </a:rPr>
              <a:t>HTML components are instances of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&lt;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aura:html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&gt;</a:t>
            </a:r>
            <a:r>
              <a:rPr lang="en-US" dirty="0">
                <a:latin typeface="Salesforce Sans"/>
                <a:cs typeface="Salesforce Sans"/>
              </a:rPr>
              <a:t>.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latin typeface="Salesforce Sans"/>
                <a:cs typeface="Salesforce Sans"/>
              </a:rPr>
              <a:t>Can be created using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&lt;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aura:html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tag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=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"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&lt;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tag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&gt;”&gt;</a:t>
            </a:r>
            <a:r>
              <a:rPr lang="en-US" dirty="0" smtClean="0">
                <a:latin typeface="Salesforce Sans"/>
                <a:cs typeface="Salesforce Sans"/>
              </a:rPr>
              <a:t> if </a:t>
            </a:r>
            <a:r>
              <a:rPr lang="en-US" dirty="0">
                <a:latin typeface="Salesforce Sans"/>
                <a:cs typeface="Salesforce Sans"/>
              </a:rPr>
              <a:t>an expression is </a:t>
            </a:r>
            <a:r>
              <a:rPr lang="en-US" dirty="0" smtClean="0">
                <a:latin typeface="Salesforce Sans"/>
                <a:cs typeface="Salesforce Sans"/>
              </a:rPr>
              <a:t>required.</a:t>
            </a:r>
            <a:endParaRPr lang="en-US" dirty="0"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latin typeface="Salesforce Sans"/>
                <a:cs typeface="Salesforce Sans"/>
              </a:rPr>
              <a:t>The majority of HTML5 tags are </a:t>
            </a:r>
            <a:r>
              <a:rPr lang="en-US" dirty="0" err="1" smtClean="0">
                <a:latin typeface="Salesforce Sans"/>
                <a:cs typeface="Salesforce Sans"/>
              </a:rPr>
              <a:t>alowed</a:t>
            </a:r>
            <a:r>
              <a:rPr lang="en-US" dirty="0" smtClean="0">
                <a:latin typeface="Salesforce Sans"/>
                <a:cs typeface="Salesforce Sans"/>
              </a:rPr>
              <a:t>.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latin typeface="Salesforce Sans"/>
                <a:cs typeface="Salesforce Sans"/>
              </a:rPr>
              <a:t>We don</a:t>
            </a:r>
            <a:r>
              <a:rPr lang="uk-UA" dirty="0" smtClean="0">
                <a:latin typeface="Salesforce Sans"/>
                <a:cs typeface="Salesforce Sans"/>
              </a:rPr>
              <a:t>’</a:t>
            </a:r>
            <a:r>
              <a:rPr lang="en-US" dirty="0" smtClean="0">
                <a:latin typeface="Salesforce Sans"/>
                <a:cs typeface="Salesforce Sans"/>
              </a:rPr>
              <a:t>t support unsafe or unnecessary tags:</a:t>
            </a:r>
          </a:p>
          <a:p>
            <a:pPr marL="1447800" lvl="2" indent="-685800">
              <a:buFont typeface="Arial"/>
              <a:buChar char="•"/>
            </a:pPr>
            <a:r>
              <a:rPr lang="en-US" sz="4800" dirty="0" smtClean="0"/>
              <a:t>No </a:t>
            </a:r>
            <a:r>
              <a:rPr lang="en-US" sz="4800" dirty="0" smtClean="0">
                <a:solidFill>
                  <a:srgbClr val="BFBFBF"/>
                </a:solidFill>
                <a:latin typeface="Courier"/>
                <a:cs typeface="Courier"/>
              </a:rPr>
              <a:t>&lt;applet&gt;, &lt;object&gt;, &lt;</a:t>
            </a:r>
            <a:r>
              <a:rPr lang="en-US" sz="4800" dirty="0">
                <a:solidFill>
                  <a:srgbClr val="BFBFBF"/>
                </a:solidFill>
                <a:latin typeface="Courier"/>
                <a:cs typeface="Courier"/>
              </a:rPr>
              <a:t>f</a:t>
            </a:r>
            <a:r>
              <a:rPr lang="en-US" sz="4800" dirty="0" smtClean="0">
                <a:solidFill>
                  <a:srgbClr val="BFBFBF"/>
                </a:solidFill>
                <a:latin typeface="Courier"/>
                <a:cs typeface="Courier"/>
              </a:rPr>
              <a:t>ont&gt;,</a:t>
            </a:r>
            <a:r>
              <a:rPr lang="en-US" sz="4800" dirty="0"/>
              <a:t> </a:t>
            </a:r>
            <a:r>
              <a:rPr lang="en-US" sz="4800" dirty="0" smtClean="0"/>
              <a:t>etc. </a:t>
            </a:r>
            <a:endParaRPr lang="en-US" sz="4800" dirty="0">
              <a:solidFill>
                <a:srgbClr val="BFBFBF"/>
              </a:solidFill>
              <a:latin typeface="Courier"/>
              <a:cs typeface="Courier"/>
            </a:endParaRPr>
          </a:p>
          <a:p>
            <a:pPr marL="685800" indent="-685800">
              <a:buFont typeface="Arial"/>
              <a:buChar char="•"/>
            </a:pPr>
            <a:r>
              <a:rPr lang="en-US" dirty="0">
                <a:latin typeface="Salesforce Sans"/>
                <a:cs typeface="Salesforce Sans"/>
              </a:rPr>
              <a:t>HTML components are not extensible, neither is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&lt;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aura:html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&gt;</a:t>
            </a:r>
            <a:r>
              <a:rPr lang="en-US" dirty="0" smtClean="0">
                <a:latin typeface="Salesforce Sans"/>
                <a:cs typeface="Salesforce Sans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834">
        <p:fade/>
      </p:transition>
    </mc:Choice>
    <mc:Fallback xmlns="">
      <p:transition xmlns:p14="http://schemas.microsoft.com/office/powerpoint/2010/main" spd="med" advTm="55834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xfrm>
            <a:off x="11805114" y="2928915"/>
            <a:ext cx="10910233" cy="7857727"/>
          </a:xfrm>
          <a:prstGeom prst="rect">
            <a:avLst/>
          </a:prstGeom>
        </p:spPr>
        <p:txBody>
          <a:bodyPr anchor="ctr"/>
          <a:lstStyle/>
          <a:p>
            <a:r>
              <a:rPr lang="en-US" sz="6600" b="1" dirty="0" smtClean="0">
                <a:latin typeface="Salesforce Sans"/>
                <a:cs typeface="Salesforce Sans"/>
              </a:rPr>
              <a:t>Example set 4:</a:t>
            </a:r>
            <a:br>
              <a:rPr lang="en-US" sz="6600" b="1" dirty="0" smtClean="0">
                <a:latin typeface="Salesforce Sans"/>
                <a:cs typeface="Salesforce Sans"/>
              </a:rPr>
            </a:br>
            <a:r>
              <a:rPr lang="en-US" sz="5400" b="1" dirty="0">
                <a:latin typeface="Salesforce Sans"/>
                <a:cs typeface="Salesforce Sans"/>
              </a:rPr>
              <a:t/>
            </a:r>
            <a:br>
              <a:rPr lang="en-US" sz="5400" b="1" dirty="0">
                <a:latin typeface="Salesforce Sans"/>
                <a:cs typeface="Salesforce Sans"/>
              </a:rPr>
            </a:br>
            <a:r>
              <a:rPr lang="en-US" sz="5400" dirty="0">
                <a:latin typeface="Salesforce Sans"/>
                <a:cs typeface="Salesforce Sans"/>
              </a:rPr>
              <a:t>Using &lt;</a:t>
            </a:r>
            <a:r>
              <a:rPr lang="en-US" sz="5400" dirty="0" err="1">
                <a:latin typeface="Salesforce Sans"/>
                <a:cs typeface="Salesforce Sans"/>
              </a:rPr>
              <a:t>aura:if</a:t>
            </a:r>
            <a:r>
              <a:rPr lang="en-US" sz="5400" dirty="0">
                <a:latin typeface="Salesforce Sans"/>
                <a:cs typeface="Salesforce Sans"/>
              </a:rPr>
              <a:t>&gt;</a:t>
            </a:r>
            <a:br>
              <a:rPr lang="en-US" sz="5400" dirty="0">
                <a:latin typeface="Salesforce Sans"/>
                <a:cs typeface="Salesforce Sans"/>
              </a:rPr>
            </a:br>
            <a:r>
              <a:rPr lang="en-US" sz="5400" dirty="0" smtClean="0">
                <a:solidFill>
                  <a:srgbClr val="BFBFBF"/>
                </a:solidFill>
                <a:latin typeface="Courier"/>
                <a:cs typeface="Courier"/>
              </a:rPr>
              <a:t>/c/basics106.</a:t>
            </a:r>
            <a:r>
              <a:rPr lang="en-US" sz="5400" dirty="0">
                <a:solidFill>
                  <a:srgbClr val="BFBFBF"/>
                </a:solidFill>
                <a:latin typeface="Courier"/>
                <a:cs typeface="Courier"/>
              </a:rPr>
              <a:t>app</a:t>
            </a:r>
            <a:br>
              <a:rPr lang="en-US" sz="5400" dirty="0">
                <a:solidFill>
                  <a:srgbClr val="BFBFBF"/>
                </a:solidFill>
                <a:latin typeface="Courier"/>
                <a:cs typeface="Courier"/>
              </a:rPr>
            </a:br>
            <a:r>
              <a:rPr lang="en-US" sz="5400" dirty="0" smtClean="0">
                <a:latin typeface="Salesforce Sans"/>
                <a:cs typeface="Salesforce Sans"/>
              </a:rPr>
              <a:t/>
            </a:r>
            <a:br>
              <a:rPr lang="en-US" sz="5400" dirty="0" smtClean="0">
                <a:latin typeface="Salesforce Sans"/>
                <a:cs typeface="Salesforce Sans"/>
              </a:rPr>
            </a:br>
            <a:r>
              <a:rPr lang="en-US" sz="5400" dirty="0" smtClean="0">
                <a:latin typeface="Salesforce Sans"/>
                <a:cs typeface="Salesforce Sans"/>
              </a:rPr>
              <a:t>Using </a:t>
            </a:r>
            <a:r>
              <a:rPr lang="en-US" sz="5400" dirty="0">
                <a:latin typeface="Salesforce Sans"/>
                <a:cs typeface="Salesforce Sans"/>
              </a:rPr>
              <a:t>&lt;</a:t>
            </a:r>
            <a:r>
              <a:rPr lang="en-US" sz="5400" dirty="0" err="1">
                <a:latin typeface="Salesforce Sans"/>
                <a:cs typeface="Salesforce Sans"/>
              </a:rPr>
              <a:t>aura:renderIf</a:t>
            </a:r>
            <a:r>
              <a:rPr lang="en-US" sz="5400" dirty="0">
                <a:latin typeface="Salesforce Sans"/>
                <a:cs typeface="Salesforce Sans"/>
              </a:rPr>
              <a:t>&gt;</a:t>
            </a:r>
            <a:br>
              <a:rPr lang="en-US" sz="5400" dirty="0">
                <a:latin typeface="Salesforce Sans"/>
                <a:cs typeface="Salesforce Sans"/>
              </a:rPr>
            </a:br>
            <a:r>
              <a:rPr lang="en-US" sz="5400" dirty="0" smtClean="0">
                <a:solidFill>
                  <a:srgbClr val="BFBFBF"/>
                </a:solidFill>
                <a:latin typeface="Courier"/>
                <a:cs typeface="Courier"/>
              </a:rPr>
              <a:t>/c/basics107.app</a:t>
            </a:r>
            <a:endParaRPr lang="en-US" sz="5400" dirty="0">
              <a:solidFill>
                <a:srgbClr val="BFBFBF"/>
              </a:solidFill>
              <a:latin typeface="Courier"/>
              <a:cs typeface="Courier"/>
            </a:endParaRPr>
          </a:p>
        </p:txBody>
      </p:sp>
      <p:pic>
        <p:nvPicPr>
          <p:cNvPr id="259" name="Salesforce_Logo_RGB_8_13_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87" y="4419600"/>
            <a:ext cx="6965103" cy="4876800"/>
          </a:xfrm>
          <a:prstGeom prst="rect">
            <a:avLst/>
          </a:prstGeom>
          <a:ln w="12700">
            <a:miter lim="400000"/>
          </a:ln>
          <a:effectLst>
            <a:outerShdw blurRad="406400" dir="5400000" rotWithShape="0">
              <a:srgbClr val="193461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25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906">
        <p:fade/>
      </p:transition>
    </mc:Choice>
    <mc:Fallback xmlns="">
      <p:transition xmlns:p14="http://schemas.microsoft.com/office/powerpoint/2010/main" spd="med" advTm="16906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Conditionals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>
                <a:latin typeface="Salesforce Sans"/>
                <a:cs typeface="Salesforce Sans"/>
              </a:rPr>
              <a:t>There are two: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&lt;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aura:if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&gt;</a:t>
            </a:r>
            <a:r>
              <a:rPr lang="en-US" dirty="0">
                <a:latin typeface="Salesforce Sans"/>
                <a:cs typeface="Salesforce Sans"/>
              </a:rPr>
              <a:t> and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&lt;</a:t>
            </a:r>
            <a:r>
              <a:rPr lang="en-US" dirty="0" err="1" smtClean="0">
                <a:solidFill>
                  <a:srgbClr val="A6A6A6"/>
                </a:solidFill>
                <a:latin typeface="Courier"/>
                <a:cs typeface="Courier"/>
              </a:rPr>
              <a:t>aura:renderIf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&gt;</a:t>
            </a:r>
            <a:r>
              <a:rPr lang="en-US" dirty="0" smtClean="0">
                <a:latin typeface="Salesforce Sans"/>
                <a:cs typeface="Salesforce Sans"/>
              </a:rPr>
              <a:t>:</a:t>
            </a:r>
            <a:endParaRPr lang="en-US" dirty="0">
              <a:latin typeface="Salesforce Sans"/>
              <a:cs typeface="Salesforce Sans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latin typeface="Salesforce Sans"/>
                <a:cs typeface="Salesforce Sans"/>
              </a:rPr>
              <a:t>conditional: attribute “</a:t>
            </a:r>
            <a:r>
              <a:rPr lang="en-US" sz="4000" dirty="0" err="1">
                <a:latin typeface="Salesforce Sans"/>
                <a:cs typeface="Salesforce Sans"/>
              </a:rPr>
              <a:t>isTrue</a:t>
            </a:r>
            <a:r>
              <a:rPr lang="en-US" sz="4000" dirty="0">
                <a:latin typeface="Salesforce Sans"/>
                <a:cs typeface="Salesforce Sans"/>
              </a:rPr>
              <a:t>”,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latin typeface="Salesforce Sans"/>
                <a:cs typeface="Salesforce Sans"/>
              </a:rPr>
              <a:t>consequent: attribute “body”,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latin typeface="Salesforce Sans"/>
                <a:cs typeface="Salesforce Sans"/>
              </a:rPr>
              <a:t>alternative (optional): attribute “else</a:t>
            </a:r>
            <a:r>
              <a:rPr lang="en-US" sz="4000" dirty="0" smtClean="0">
                <a:latin typeface="Salesforce Sans"/>
                <a:cs typeface="Salesforce Sans"/>
              </a:rPr>
              <a:t>”.</a:t>
            </a:r>
            <a:endParaRPr lang="en-US" sz="4000" dirty="0"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latin typeface="Salesforce Sans"/>
                <a:cs typeface="Salesforce Sans"/>
              </a:rPr>
              <a:t>Why </a:t>
            </a:r>
            <a:r>
              <a:rPr lang="en-US" dirty="0">
                <a:latin typeface="Salesforce Sans"/>
                <a:cs typeface="Salesforce Sans"/>
              </a:rPr>
              <a:t>two?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&lt;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aura:renderIf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&gt;</a:t>
            </a:r>
            <a:r>
              <a:rPr lang="en-US" sz="4000" dirty="0"/>
              <a:t> </a:t>
            </a:r>
            <a:r>
              <a:rPr lang="en-US" sz="4000" dirty="0" smtClean="0">
                <a:latin typeface="Salesforce Sans"/>
                <a:cs typeface="Salesforce Sans"/>
              </a:rPr>
              <a:t>is </a:t>
            </a:r>
            <a:r>
              <a:rPr lang="en-US" sz="4000" dirty="0">
                <a:latin typeface="Salesforce Sans"/>
                <a:cs typeface="Salesforce Sans"/>
              </a:rPr>
              <a:t>the naive implementation,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latin typeface="Salesforce Sans"/>
                <a:cs typeface="Salesforce Sans"/>
              </a:rPr>
              <a:t>equivalent to using a </a:t>
            </a:r>
            <a:r>
              <a:rPr lang="en-US" sz="4000" dirty="0" smtClean="0">
                <a:latin typeface="Salesforce Sans"/>
                <a:cs typeface="Salesforce Sans"/>
              </a:rPr>
              <a:t>function </a:t>
            </a:r>
            <a:r>
              <a:rPr lang="en-US" sz="4000" dirty="0">
                <a:latin typeface="Salesforce Sans"/>
                <a:cs typeface="Salesforce Sans"/>
              </a:rPr>
              <a:t>expression 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{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! 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v.isTrue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 ? 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v.body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 : 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v.else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 }</a:t>
            </a:r>
            <a:r>
              <a:rPr lang="en-US" sz="4000" dirty="0">
                <a:latin typeface="Salesforce Sans"/>
                <a:cs typeface="Salesforce Sans"/>
              </a:rPr>
              <a:t>,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latin typeface="Salesforce Sans"/>
                <a:cs typeface="Salesforce Sans"/>
              </a:rPr>
              <a:t>needs both facets created before the function is evaluated,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latin typeface="Salesforce Sans"/>
                <a:cs typeface="Salesforce Sans"/>
              </a:rPr>
              <a:t>don’t use 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&lt;</a:t>
            </a: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aura:renderIf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&gt;</a:t>
            </a:r>
            <a:r>
              <a:rPr lang="en-US" sz="4000" dirty="0" smtClean="0">
                <a:latin typeface="Salesforce Sans"/>
                <a:cs typeface="Salesforce Sans"/>
              </a:rPr>
              <a:t>, </a:t>
            </a:r>
            <a:r>
              <a:rPr lang="en-US" sz="4000" dirty="0">
                <a:latin typeface="Salesforce Sans"/>
                <a:cs typeface="Salesforce Sans"/>
              </a:rPr>
              <a:t>it creates more components</a:t>
            </a:r>
            <a:r>
              <a:rPr lang="en-US" sz="4000" dirty="0" smtClean="0">
                <a:latin typeface="Salesforce Sans"/>
                <a:cs typeface="Salesforce Sans"/>
              </a:rPr>
              <a:t>.</a:t>
            </a:r>
          </a:p>
          <a:p>
            <a:pPr marL="685800" lvl="1" indent="-685800">
              <a:buFont typeface="Arial"/>
              <a:buChar char="•"/>
            </a:pPr>
            <a:r>
              <a:rPr lang="en-US" sz="4800" dirty="0"/>
              <a:t>Difference: </a:t>
            </a:r>
            <a:r>
              <a:rPr lang="en-US" sz="4800" dirty="0">
                <a:solidFill>
                  <a:srgbClr val="A6A6A6"/>
                </a:solidFill>
                <a:latin typeface="Courier"/>
                <a:cs typeface="Courier"/>
              </a:rPr>
              <a:t>&lt;</a:t>
            </a:r>
            <a:r>
              <a:rPr lang="en-US" sz="4800" dirty="0" err="1">
                <a:solidFill>
                  <a:srgbClr val="A6A6A6"/>
                </a:solidFill>
                <a:latin typeface="Courier"/>
                <a:cs typeface="Courier"/>
              </a:rPr>
              <a:t>aura:if</a:t>
            </a:r>
            <a:r>
              <a:rPr lang="en-US" sz="4800" dirty="0">
                <a:solidFill>
                  <a:srgbClr val="A6A6A6"/>
                </a:solidFill>
                <a:latin typeface="Courier"/>
                <a:cs typeface="Courier"/>
              </a:rPr>
              <a:t>&gt;</a:t>
            </a:r>
            <a:r>
              <a:rPr lang="en-US" sz="4800" dirty="0"/>
              <a:t> </a:t>
            </a:r>
            <a:r>
              <a:rPr lang="en-US" sz="4800" dirty="0" smtClean="0"/>
              <a:t>creates </a:t>
            </a:r>
            <a:r>
              <a:rPr lang="en-US" sz="4800" dirty="0"/>
              <a:t>and renders only the consequent or the alternative, </a:t>
            </a:r>
            <a:r>
              <a:rPr lang="en-US" sz="4800" dirty="0">
                <a:solidFill>
                  <a:srgbClr val="A6A6A6"/>
                </a:solidFill>
                <a:latin typeface="Courier"/>
                <a:cs typeface="Courier"/>
              </a:rPr>
              <a:t>&lt;</a:t>
            </a:r>
            <a:r>
              <a:rPr lang="en-US" sz="4800" dirty="0" err="1">
                <a:solidFill>
                  <a:srgbClr val="A6A6A6"/>
                </a:solidFill>
                <a:latin typeface="Courier"/>
                <a:cs typeface="Courier"/>
              </a:rPr>
              <a:t>aura:renderIf</a:t>
            </a:r>
            <a:r>
              <a:rPr lang="en-US" sz="4800" dirty="0">
                <a:solidFill>
                  <a:srgbClr val="A6A6A6"/>
                </a:solidFill>
                <a:latin typeface="Courier"/>
                <a:cs typeface="Courier"/>
              </a:rPr>
              <a:t>&gt;</a:t>
            </a:r>
            <a:r>
              <a:rPr lang="en-US" sz="4800" dirty="0"/>
              <a:t> creates both consequences, renders one.</a:t>
            </a:r>
          </a:p>
          <a:p>
            <a:pPr marL="1447800" lvl="2" indent="-685800">
              <a:buFont typeface="Arial"/>
              <a:buChar char="•"/>
            </a:pPr>
            <a:endParaRPr lang="en-US" sz="4000" dirty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24813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8032">
        <p:fade/>
      </p:transition>
    </mc:Choice>
    <mc:Fallback xmlns="">
      <p:transition xmlns:p14="http://schemas.microsoft.com/office/powerpoint/2010/main" spd="med" advTm="128034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xfrm>
            <a:off x="11805114" y="2928915"/>
            <a:ext cx="10910233" cy="7857727"/>
          </a:xfrm>
          <a:prstGeom prst="rect">
            <a:avLst/>
          </a:prstGeom>
        </p:spPr>
        <p:txBody>
          <a:bodyPr anchor="ctr"/>
          <a:lstStyle/>
          <a:p>
            <a:r>
              <a:rPr lang="en-US" sz="6600" b="1" dirty="0" smtClean="0">
                <a:latin typeface="Salesforce Sans"/>
                <a:cs typeface="Salesforce Sans"/>
              </a:rPr>
              <a:t>Example set 5:</a:t>
            </a:r>
            <a:br>
              <a:rPr lang="en-US" sz="6600" b="1" dirty="0" smtClean="0">
                <a:latin typeface="Salesforce Sans"/>
                <a:cs typeface="Salesforce Sans"/>
              </a:rPr>
            </a:br>
            <a:r>
              <a:rPr lang="en-US" sz="5400" dirty="0" smtClean="0">
                <a:latin typeface="Salesforce Sans"/>
                <a:cs typeface="Salesforce Sans"/>
              </a:rPr>
              <a:t/>
            </a:r>
            <a:br>
              <a:rPr lang="en-US" sz="5400" dirty="0" smtClean="0">
                <a:latin typeface="Salesforce Sans"/>
                <a:cs typeface="Salesforce Sans"/>
              </a:rPr>
            </a:br>
            <a:r>
              <a:rPr lang="en-US" sz="5400" dirty="0" smtClean="0">
                <a:latin typeface="Salesforce Sans"/>
                <a:cs typeface="Salesforce Sans"/>
              </a:rPr>
              <a:t>Using </a:t>
            </a:r>
            <a:r>
              <a:rPr lang="en-US" sz="5400" dirty="0">
                <a:latin typeface="Salesforce Sans"/>
                <a:cs typeface="Salesforce Sans"/>
              </a:rPr>
              <a:t>&lt;</a:t>
            </a:r>
            <a:r>
              <a:rPr lang="en-US" sz="5400" dirty="0" err="1">
                <a:latin typeface="Salesforce Sans"/>
                <a:cs typeface="Salesforce Sans"/>
              </a:rPr>
              <a:t>aura:iteration</a:t>
            </a:r>
            <a:r>
              <a:rPr lang="en-US" sz="5400" dirty="0">
                <a:latin typeface="Salesforce Sans"/>
                <a:cs typeface="Salesforce Sans"/>
              </a:rPr>
              <a:t>&gt;</a:t>
            </a:r>
            <a:br>
              <a:rPr lang="en-US" sz="5400" dirty="0">
                <a:latin typeface="Salesforce Sans"/>
                <a:cs typeface="Salesforce Sans"/>
              </a:rPr>
            </a:br>
            <a:r>
              <a:rPr lang="en-US" sz="5400" dirty="0" smtClean="0">
                <a:solidFill>
                  <a:srgbClr val="BFBFBF"/>
                </a:solidFill>
                <a:latin typeface="Courier"/>
                <a:cs typeface="Courier"/>
              </a:rPr>
              <a:t>/c/basics108</a:t>
            </a:r>
            <a:r>
              <a:rPr lang="en-US" sz="5400" dirty="0">
                <a:solidFill>
                  <a:srgbClr val="BFBFBF"/>
                </a:solidFill>
                <a:latin typeface="Courier"/>
                <a:cs typeface="Courier"/>
              </a:rPr>
              <a:t>.app</a:t>
            </a:r>
          </a:p>
        </p:txBody>
      </p:sp>
      <p:pic>
        <p:nvPicPr>
          <p:cNvPr id="259" name="Salesforce_Logo_RGB_8_13_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87" y="4419600"/>
            <a:ext cx="6965103" cy="4876800"/>
          </a:xfrm>
          <a:prstGeom prst="rect">
            <a:avLst/>
          </a:prstGeom>
          <a:ln w="12700">
            <a:miter lim="400000"/>
          </a:ln>
          <a:effectLst>
            <a:outerShdw blurRad="406400" dir="5400000" rotWithShape="0">
              <a:srgbClr val="193461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733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906">
        <p:fade/>
      </p:transition>
    </mc:Choice>
    <mc:Fallback xmlns="">
      <p:transition xmlns:p14="http://schemas.microsoft.com/office/powerpoint/2010/main" spd="med" advTm="16906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>
                <a:latin typeface="Salesforce Sans"/>
                <a:cs typeface="Salesforce Sans"/>
              </a:rPr>
              <a:t>One component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&lt;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aura:iteration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&gt;</a:t>
            </a:r>
            <a:r>
              <a:rPr lang="en-US" dirty="0">
                <a:latin typeface="Salesforce Sans"/>
                <a:cs typeface="Salesforce Sans"/>
              </a:rPr>
              <a:t>.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latin typeface="Salesforce Sans"/>
                <a:cs typeface="Salesforce Sans"/>
              </a:rPr>
              <a:t>Uses the body as a template to create multiple instances.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latin typeface="Salesforce Sans"/>
                <a:cs typeface="Salesforce Sans"/>
              </a:rPr>
              <a:t>Iterates over an array attribute named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items</a:t>
            </a:r>
            <a:r>
              <a:rPr lang="en-US" dirty="0" smtClean="0">
                <a:latin typeface="Salesforce Sans"/>
                <a:cs typeface="Salesforce Sans"/>
              </a:rPr>
              <a:t>.</a:t>
            </a:r>
            <a:endParaRPr lang="en-US" dirty="0"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dirty="0">
                <a:latin typeface="Salesforce Sans"/>
                <a:cs typeface="Salesforce Sans"/>
              </a:rPr>
              <a:t>Each item is placed into a customizable attribute called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var</a:t>
            </a:r>
            <a:r>
              <a:rPr lang="en-US" dirty="0" smtClean="0">
                <a:latin typeface="Salesforce Sans"/>
                <a:cs typeface="Salesforce Sans"/>
              </a:rPr>
              <a:t>.</a:t>
            </a:r>
            <a:endParaRPr lang="en-US" dirty="0"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dirty="0">
                <a:latin typeface="Salesforce Sans"/>
                <a:cs typeface="Salesforce Sans"/>
              </a:rPr>
              <a:t>The loop index is specified using </a:t>
            </a:r>
            <a:r>
              <a:rPr lang="en-US" dirty="0" err="1" smtClean="0">
                <a:solidFill>
                  <a:srgbClr val="A6A6A6"/>
                </a:solidFill>
                <a:latin typeface="Courier"/>
                <a:cs typeface="Courier"/>
              </a:rPr>
              <a:t>indexVar</a:t>
            </a:r>
            <a:r>
              <a:rPr lang="en-US" dirty="0" smtClean="0">
                <a:latin typeface="Salesforce Sans"/>
                <a:cs typeface="Salesforce Sans"/>
              </a:rPr>
              <a:t>.</a:t>
            </a:r>
            <a:endParaRPr lang="en-US" dirty="0"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dirty="0">
                <a:latin typeface="Salesforce Sans"/>
                <a:cs typeface="Salesforce Sans"/>
              </a:rPr>
              <a:t>Attributes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start</a:t>
            </a:r>
            <a:r>
              <a:rPr lang="en-US" dirty="0" smtClean="0">
                <a:solidFill>
                  <a:srgbClr val="A6A6A6"/>
                </a:solidFill>
                <a:latin typeface="Salesforce Sans"/>
                <a:cs typeface="Salesforce Sans"/>
              </a:rPr>
              <a:t> </a:t>
            </a:r>
            <a:r>
              <a:rPr lang="en-US" dirty="0">
                <a:latin typeface="Salesforce Sans"/>
                <a:cs typeface="Salesforce Sans"/>
              </a:rPr>
              <a:t>and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end</a:t>
            </a:r>
            <a:r>
              <a:rPr lang="en-US" dirty="0" smtClean="0">
                <a:solidFill>
                  <a:srgbClr val="A6A6A6"/>
                </a:solidFill>
                <a:latin typeface="Salesforce Sans"/>
                <a:cs typeface="Salesforce Sans"/>
              </a:rPr>
              <a:t> </a:t>
            </a:r>
            <a:r>
              <a:rPr lang="en-US" dirty="0">
                <a:latin typeface="Salesforce Sans"/>
                <a:cs typeface="Salesforce Sans"/>
              </a:rPr>
              <a:t>can be used to control which items are rendered.</a:t>
            </a:r>
          </a:p>
        </p:txBody>
      </p:sp>
    </p:spTree>
    <p:extLst>
      <p:ext uri="{BB962C8B-B14F-4D97-AF65-F5344CB8AC3E}">
        <p14:creationId xmlns:p14="http://schemas.microsoft.com/office/powerpoint/2010/main" val="300401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209">
        <p:fade/>
      </p:transition>
    </mc:Choice>
    <mc:Fallback xmlns="">
      <p:transition xmlns:p14="http://schemas.microsoft.com/office/powerpoint/2010/main" spd="med" advTm="26209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1.4 Implementation Details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072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2">
        <p:fade/>
      </p:transition>
    </mc:Choice>
    <mc:Fallback xmlns="">
      <p:transition xmlns:p14="http://schemas.microsoft.com/office/powerpoint/2010/main" spd="med" advTm="672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Salesforce Sans"/>
                <a:cs typeface="Salesforce Sans"/>
              </a:rPr>
              <a:t>From XML to </a:t>
            </a:r>
            <a:r>
              <a:rPr lang="en-US" dirty="0" smtClean="0">
                <a:solidFill>
                  <a:schemeClr val="tx1"/>
                </a:solidFill>
                <a:latin typeface="Salesforce Sans"/>
                <a:cs typeface="Salesforce Sans"/>
              </a:rPr>
              <a:t>DOM</a:t>
            </a:r>
            <a:endParaRPr lang="en-US" dirty="0">
              <a:solidFill>
                <a:schemeClr val="tx1"/>
              </a:solidFill>
              <a:latin typeface="Salesforce Sans"/>
              <a:cs typeface="Salesforce Sans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chemeClr val="tx1"/>
                </a:solidFill>
                <a:latin typeface="Salesforce Sans"/>
                <a:cs typeface="Salesforce Sans"/>
              </a:rPr>
              <a:t>Lightning is not a </a:t>
            </a:r>
            <a:r>
              <a:rPr lang="en-US" sz="4000" dirty="0"/>
              <a:t>template </a:t>
            </a:r>
            <a:r>
              <a:rPr lang="en-US" sz="4000" dirty="0" smtClean="0"/>
              <a:t>engine</a:t>
            </a:r>
            <a:r>
              <a:rPr lang="en-US" sz="4000" dirty="0" smtClean="0">
                <a:solidFill>
                  <a:schemeClr val="tx1"/>
                </a:solidFill>
                <a:latin typeface="Salesforce Sans"/>
                <a:cs typeface="Salesforce Sans"/>
              </a:rPr>
              <a:t>.</a:t>
            </a:r>
            <a:endParaRPr lang="en-US" sz="4000" dirty="0">
              <a:solidFill>
                <a:schemeClr val="tx1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endParaRPr lang="en-US" dirty="0" smtClean="0">
              <a:solidFill>
                <a:schemeClr val="tx1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  <a:latin typeface="Salesforce Sans"/>
                <a:cs typeface="Salesforce Sans"/>
              </a:rPr>
              <a:t>Counting </a:t>
            </a:r>
            <a:r>
              <a:rPr lang="en-US" dirty="0">
                <a:solidFill>
                  <a:schemeClr val="tx1"/>
                </a:solidFill>
                <a:latin typeface="Salesforce Sans"/>
                <a:cs typeface="Salesforce Sans"/>
              </a:rPr>
              <a:t>component </a:t>
            </a:r>
            <a:r>
              <a:rPr lang="en-US" dirty="0" smtClean="0">
                <a:solidFill>
                  <a:schemeClr val="tx1"/>
                </a:solidFill>
                <a:latin typeface="Salesforce Sans"/>
                <a:cs typeface="Salesforce Sans"/>
              </a:rPr>
              <a:t>instances</a:t>
            </a:r>
            <a:endParaRPr lang="en-US" dirty="0">
              <a:solidFill>
                <a:schemeClr val="tx1"/>
              </a:solidFill>
              <a:latin typeface="Salesforce Sans"/>
              <a:cs typeface="Salesforce Sans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chemeClr val="tx1"/>
                </a:solidFill>
                <a:latin typeface="Salesforce Sans"/>
                <a:cs typeface="Salesforce Sans"/>
              </a:rPr>
              <a:t>Lightning is optimized for </a:t>
            </a:r>
            <a:r>
              <a:rPr lang="en-US" sz="4000" dirty="0" smtClean="0">
                <a:solidFill>
                  <a:schemeClr val="tx1"/>
                </a:solidFill>
                <a:latin typeface="Salesforce Sans"/>
                <a:cs typeface="Salesforce Sans"/>
              </a:rPr>
              <a:t>composition</a:t>
            </a:r>
            <a:endParaRPr lang="en-US" sz="4000" dirty="0">
              <a:solidFill>
                <a:schemeClr val="tx1"/>
              </a:solidFill>
              <a:latin typeface="Salesforce Sans"/>
              <a:cs typeface="Salesforce Sans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chemeClr val="tx1"/>
                </a:solidFill>
                <a:latin typeface="Salesforce Sans"/>
                <a:cs typeface="Salesforce Sans"/>
              </a:rPr>
              <a:t>Inheritance is </a:t>
            </a:r>
            <a:r>
              <a:rPr lang="en-US" sz="4000" dirty="0" smtClean="0">
                <a:solidFill>
                  <a:schemeClr val="tx1"/>
                </a:solidFill>
              </a:rPr>
              <a:t>as </a:t>
            </a:r>
            <a:r>
              <a:rPr lang="en-US" sz="4000" dirty="0" smtClean="0">
                <a:solidFill>
                  <a:schemeClr val="tx1"/>
                </a:solidFill>
                <a:latin typeface="Salesforce Sans"/>
                <a:cs typeface="Salesforce Sans"/>
              </a:rPr>
              <a:t>expensive as </a:t>
            </a:r>
            <a:r>
              <a:rPr lang="en-US" sz="4000" dirty="0" smtClean="0">
                <a:solidFill>
                  <a:schemeClr val="tx1"/>
                </a:solidFill>
              </a:rPr>
              <a:t>composition</a:t>
            </a:r>
            <a:endParaRPr lang="en-US" sz="4000" dirty="0">
              <a:solidFill>
                <a:schemeClr val="tx1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endParaRPr lang="en-US" dirty="0" smtClean="0">
              <a:solidFill>
                <a:schemeClr val="tx1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  <a:latin typeface="Salesforce Sans"/>
                <a:cs typeface="Salesforce Sans"/>
              </a:rPr>
              <a:t>Components </a:t>
            </a:r>
            <a:r>
              <a:rPr lang="en-US" dirty="0">
                <a:solidFill>
                  <a:schemeClr val="tx1"/>
                </a:solidFill>
                <a:latin typeface="Salesforce Sans"/>
                <a:cs typeface="Salesforce Sans"/>
              </a:rPr>
              <a:t>created ≠ rendered: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chemeClr val="tx1"/>
                </a:solidFill>
                <a:latin typeface="Salesforce Sans"/>
                <a:cs typeface="Salesforce Sans"/>
              </a:rPr>
              <a:t>Best illustrated with </a:t>
            </a:r>
            <a:r>
              <a:rPr lang="en-US" sz="40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&lt;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aura:if</a:t>
            </a:r>
            <a:r>
              <a:rPr lang="en-US" sz="40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&gt; </a:t>
            </a:r>
            <a:r>
              <a:rPr lang="en-US" sz="4000" dirty="0">
                <a:solidFill>
                  <a:schemeClr val="tx1"/>
                </a:solidFill>
                <a:latin typeface="Salesforce Sans"/>
                <a:cs typeface="Salesforce Sans"/>
              </a:rPr>
              <a:t>and </a:t>
            </a:r>
            <a:r>
              <a:rPr lang="en-US" sz="40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&lt;</a:t>
            </a:r>
            <a:r>
              <a:rPr lang="en-US" sz="4000" dirty="0" err="1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aura:renderIf</a:t>
            </a:r>
            <a:r>
              <a:rPr lang="en-US" sz="40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&gt;</a:t>
            </a:r>
          </a:p>
          <a:p>
            <a:endParaRPr lang="en-US" sz="4000" dirty="0">
              <a:solidFill>
                <a:schemeClr val="tx1"/>
              </a:solidFill>
              <a:latin typeface="Salesforce Sans"/>
              <a:cs typeface="Salesforce Sans"/>
            </a:endParaRP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What’s under the hood?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8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32">
        <p:fade/>
      </p:transition>
    </mc:Choice>
    <mc:Fallback xmlns="">
      <p:transition xmlns:p14="http://schemas.microsoft.com/office/powerpoint/2010/main" spd="med" advTm="12932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100" lv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US" dirty="0" smtClean="0">
                <a:latin typeface="Salesforce Sans"/>
                <a:ea typeface="Proxima Nova"/>
                <a:cs typeface="Salesforce Sans"/>
                <a:sym typeface="Proxima Nova"/>
              </a:rPr>
              <a:t>Lightning follows current best practices:</a:t>
            </a:r>
          </a:p>
          <a:p>
            <a:pPr marL="723900" lvl="0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rgbClr val="BFBFBF"/>
                </a:solidFill>
                <a:latin typeface="Salesforce Sans"/>
                <a:ea typeface="Proxima Nova"/>
                <a:cs typeface="Salesforce Sans"/>
                <a:sym typeface="Proxima Nova"/>
              </a:rPr>
              <a:t>Rendering </a:t>
            </a:r>
            <a:r>
              <a:rPr lang="en-US" dirty="0">
                <a:solidFill>
                  <a:srgbClr val="BFBFBF"/>
                </a:solidFill>
                <a:latin typeface="Salesforce Sans"/>
                <a:ea typeface="Proxima Nova"/>
                <a:cs typeface="Salesforce Sans"/>
                <a:sym typeface="Proxima Nova"/>
              </a:rPr>
              <a:t>like </a:t>
            </a:r>
            <a:r>
              <a:rPr lang="en-US" dirty="0" smtClean="0">
                <a:solidFill>
                  <a:srgbClr val="BFBFBF"/>
                </a:solidFill>
                <a:latin typeface="Salesforce Sans"/>
                <a:ea typeface="Proxima Nova"/>
                <a:cs typeface="Salesforce Sans"/>
                <a:sym typeface="Proxima Nova"/>
              </a:rPr>
              <a:t>React</a:t>
            </a:r>
          </a:p>
          <a:p>
            <a:pPr marL="723900" lvl="0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rgbClr val="BFBFBF"/>
                </a:solidFill>
                <a:latin typeface="Salesforce Sans"/>
                <a:ea typeface="Proxima Nova"/>
                <a:cs typeface="Salesforce Sans"/>
                <a:sym typeface="Proxima Nova"/>
              </a:rPr>
              <a:t>Bindings </a:t>
            </a:r>
            <a:r>
              <a:rPr lang="en-US" dirty="0">
                <a:solidFill>
                  <a:srgbClr val="BFBFBF"/>
                </a:solidFill>
                <a:latin typeface="Salesforce Sans"/>
                <a:ea typeface="Proxima Nova"/>
                <a:cs typeface="Salesforce Sans"/>
                <a:sym typeface="Proxima Nova"/>
              </a:rPr>
              <a:t>like </a:t>
            </a:r>
            <a:r>
              <a:rPr lang="en-US" dirty="0" smtClean="0">
                <a:solidFill>
                  <a:srgbClr val="BFBFBF"/>
                </a:solidFill>
                <a:latin typeface="Salesforce Sans"/>
                <a:ea typeface="Proxima Nova"/>
                <a:cs typeface="Salesforce Sans"/>
                <a:sym typeface="Proxima Nova"/>
              </a:rPr>
              <a:t>Ember</a:t>
            </a:r>
          </a:p>
          <a:p>
            <a:pPr marL="723900" lvl="0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rgbClr val="BFBFBF"/>
                </a:solidFill>
                <a:latin typeface="Salesforce Sans"/>
                <a:ea typeface="Proxima Nova"/>
                <a:cs typeface="Salesforce Sans"/>
                <a:sym typeface="Proxima Nova"/>
              </a:rPr>
              <a:t>Styling like Sass and Bootstrap</a:t>
            </a:r>
          </a:p>
          <a:p>
            <a:pPr marL="38100" lvl="0">
              <a:lnSpc>
                <a:spcPct val="115000"/>
              </a:lnSpc>
              <a:buClr>
                <a:srgbClr val="FFFFFF"/>
              </a:buClr>
              <a:buSzPct val="100000"/>
            </a:pPr>
            <a:r>
              <a:rPr lang="en-US" dirty="0" smtClean="0">
                <a:latin typeface="Salesforce Sans"/>
                <a:ea typeface="Proxima Nova"/>
                <a:cs typeface="Salesforce Sans"/>
                <a:sym typeface="Proxima Nova"/>
              </a:rPr>
              <a:t>We are looking ahead:</a:t>
            </a:r>
          </a:p>
          <a:p>
            <a:pPr marL="723900" lvl="0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rgbClr val="BFBFBF"/>
                </a:solidFill>
                <a:latin typeface="Salesforce Sans"/>
                <a:ea typeface="Proxima Nova"/>
                <a:cs typeface="Salesforce Sans"/>
                <a:sym typeface="Proxima Nova"/>
              </a:rPr>
              <a:t>Emerging practices, like Web Components</a:t>
            </a:r>
          </a:p>
          <a:p>
            <a:pPr marL="723900" lvl="0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rgbClr val="BFBFBF"/>
                </a:solidFill>
                <a:latin typeface="Salesforce Sans"/>
                <a:ea typeface="Proxima Nova"/>
                <a:cs typeface="Salesforce Sans"/>
                <a:sym typeface="Proxima Nova"/>
              </a:rPr>
              <a:t>Member of TC39, the committee driving the evolution of JavaScript</a:t>
            </a:r>
            <a:endParaRPr lang="en-US" dirty="0">
              <a:solidFill>
                <a:srgbClr val="BFBFBF"/>
              </a:solidFill>
              <a:latin typeface="Salesforce Sans"/>
              <a:ea typeface="Proxima Nova"/>
              <a:cs typeface="Salesforce Sans"/>
              <a:sym typeface="Proxima Nova"/>
            </a:endParaRPr>
          </a:p>
          <a:p>
            <a:pPr marL="4953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endParaRPr lang="en-US" dirty="0">
              <a:latin typeface="Salesforce Sans"/>
              <a:ea typeface="Proxima Nova"/>
              <a:cs typeface="Salesforce Sans"/>
              <a:sym typeface="Proxima Nova"/>
            </a:endParaRP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we do like the others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507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363">
        <p:fade/>
      </p:transition>
    </mc:Choice>
    <mc:Fallback xmlns="">
      <p:transition xmlns:p14="http://schemas.microsoft.com/office/powerpoint/2010/main" spd="med" advTm="7536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Salesforce Sans"/>
                <a:cs typeface="Salesforce Sans"/>
              </a:rPr>
              <a:t>Lightning isn’t a JS </a:t>
            </a:r>
            <a:r>
              <a:rPr lang="en-US" dirty="0" smtClean="0">
                <a:solidFill>
                  <a:schemeClr val="tx1"/>
                </a:solidFill>
                <a:latin typeface="Salesforce Sans"/>
                <a:cs typeface="Salesforce Sans"/>
              </a:rPr>
              <a:t>template </a:t>
            </a:r>
            <a:r>
              <a:rPr lang="en-US" dirty="0">
                <a:solidFill>
                  <a:schemeClr val="tx1"/>
                </a:solidFill>
                <a:latin typeface="Salesforce Sans"/>
                <a:cs typeface="Salesforce Sans"/>
              </a:rPr>
              <a:t>engine (mustache, handlebars, etc.) which parses the template file to replaces variables:</a:t>
            </a:r>
          </a:p>
          <a:p>
            <a:pPr algn="ctr"/>
            <a:r>
              <a:rPr lang="en-US" sz="5400" dirty="0">
                <a:solidFill>
                  <a:srgbClr val="BFBFBF"/>
                </a:solidFill>
                <a:latin typeface="Courier"/>
                <a:cs typeface="Courier"/>
              </a:rPr>
              <a:t>Template → HTML → DOM</a:t>
            </a:r>
          </a:p>
          <a:p>
            <a:r>
              <a:rPr lang="en-US" dirty="0" smtClean="0">
                <a:solidFill>
                  <a:schemeClr val="tx1"/>
                </a:solidFill>
                <a:latin typeface="Salesforce Sans"/>
                <a:cs typeface="Salesforce Sans"/>
              </a:rPr>
              <a:t>Lightning create components:</a:t>
            </a:r>
            <a:endParaRPr lang="en-US" dirty="0">
              <a:solidFill>
                <a:schemeClr val="tx1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Salesforce Sans"/>
                <a:cs typeface="Salesforce Sans"/>
              </a:rPr>
              <a:t>The </a:t>
            </a:r>
            <a:r>
              <a:rPr lang="en-US" sz="4000" dirty="0">
                <a:solidFill>
                  <a:schemeClr val="tx1"/>
                </a:solidFill>
                <a:latin typeface="Salesforce Sans"/>
                <a:cs typeface="Salesforce Sans"/>
              </a:rPr>
              <a:t>server creates </a:t>
            </a:r>
            <a:r>
              <a:rPr lang="en-US" sz="4000" dirty="0">
                <a:solidFill>
                  <a:srgbClr val="BFBFBF"/>
                </a:solidFill>
                <a:latin typeface="Salesforce Sans"/>
                <a:cs typeface="Salesforce Sans"/>
              </a:rPr>
              <a:t>Java Objects </a:t>
            </a:r>
            <a:r>
              <a:rPr lang="en-US" sz="4000" dirty="0">
                <a:solidFill>
                  <a:schemeClr val="tx1"/>
                </a:solidFill>
                <a:latin typeface="Salesforce Sans"/>
                <a:cs typeface="Salesforce Sans"/>
              </a:rPr>
              <a:t>from component XML,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>
                <a:solidFill>
                  <a:schemeClr val="tx1"/>
                </a:solidFill>
                <a:latin typeface="Salesforce Sans"/>
                <a:cs typeface="Salesforce Sans"/>
              </a:rPr>
              <a:t>Components are serialized to </a:t>
            </a:r>
            <a:r>
              <a:rPr lang="en-US" sz="4000" dirty="0">
                <a:solidFill>
                  <a:srgbClr val="BFBFBF"/>
                </a:solidFill>
                <a:latin typeface="Salesforce Sans"/>
                <a:cs typeface="Salesforce Sans"/>
              </a:rPr>
              <a:t>JSON</a:t>
            </a:r>
            <a:r>
              <a:rPr lang="en-US" sz="4000" dirty="0">
                <a:solidFill>
                  <a:schemeClr val="tx1"/>
                </a:solidFill>
                <a:latin typeface="Salesforce Sans"/>
                <a:cs typeface="Salesforce Sans"/>
              </a:rPr>
              <a:t>,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>
                <a:solidFill>
                  <a:schemeClr val="tx1"/>
                </a:solidFill>
                <a:latin typeface="Salesforce Sans"/>
                <a:cs typeface="Salesforce Sans"/>
              </a:rPr>
              <a:t>The client creates </a:t>
            </a:r>
            <a:r>
              <a:rPr lang="en-US" sz="4000" dirty="0">
                <a:solidFill>
                  <a:srgbClr val="BFBFBF"/>
                </a:solidFill>
                <a:latin typeface="Salesforce Sans"/>
                <a:cs typeface="Salesforce Sans"/>
              </a:rPr>
              <a:t>JS Component instances</a:t>
            </a:r>
            <a:r>
              <a:rPr lang="en-US" sz="4000" dirty="0">
                <a:solidFill>
                  <a:schemeClr val="tx1"/>
                </a:solidFill>
                <a:latin typeface="Salesforce Sans"/>
                <a:cs typeface="Salesforce Sans"/>
              </a:rPr>
              <a:t>,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>
                <a:solidFill>
                  <a:schemeClr val="tx1"/>
                </a:solidFill>
                <a:latin typeface="Salesforce Sans"/>
                <a:cs typeface="Salesforce Sans"/>
              </a:rPr>
              <a:t>The JS Components create </a:t>
            </a:r>
            <a:r>
              <a:rPr lang="en-US" sz="4000" dirty="0">
                <a:solidFill>
                  <a:srgbClr val="BFBFBF"/>
                </a:solidFill>
                <a:latin typeface="Salesforce Sans"/>
                <a:cs typeface="Salesforce Sans"/>
              </a:rPr>
              <a:t>DOM elements</a:t>
            </a:r>
            <a:r>
              <a:rPr lang="en-US" sz="4000" dirty="0">
                <a:solidFill>
                  <a:schemeClr val="tx1"/>
                </a:solidFill>
                <a:latin typeface="Salesforce Sans"/>
                <a:cs typeface="Salesforce Sans"/>
              </a:rPr>
              <a:t>: </a:t>
            </a:r>
          </a:p>
          <a:p>
            <a:pPr algn="ctr"/>
            <a:r>
              <a:rPr lang="en-US" sz="5400" dirty="0">
                <a:solidFill>
                  <a:srgbClr val="BFBFBF"/>
                </a:solidFill>
                <a:latin typeface="Courier"/>
                <a:cs typeface="Courier"/>
              </a:rPr>
              <a:t>XML → Java → JSON → JS → DOM</a:t>
            </a:r>
          </a:p>
          <a:p>
            <a:endParaRPr lang="en-US" dirty="0">
              <a:solidFill>
                <a:schemeClr val="tx1"/>
              </a:solidFill>
              <a:latin typeface="Salesforce Sans"/>
              <a:cs typeface="Salesforce Sans"/>
            </a:endParaRP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From XML to 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3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313">
        <p:fade/>
      </p:transition>
    </mc:Choice>
    <mc:Fallback xmlns="">
      <p:transition xmlns:p14="http://schemas.microsoft.com/office/powerpoint/2010/main" spd="med" advTm="7631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One instance per child and per parent</a:t>
            </a:r>
            <a:endParaRPr lang="en-US" dirty="0"/>
          </a:p>
        </p:txBody>
      </p:sp>
      <p:sp>
        <p:nvSpPr>
          <p:cNvPr id="4" name="Shape 251"/>
          <p:cNvSpPr>
            <a:spLocks noGrp="1"/>
          </p:cNvSpPr>
          <p:nvPr>
            <p:ph type="body" idx="1"/>
          </p:nvPr>
        </p:nvSpPr>
        <p:spPr>
          <a:xfrm>
            <a:off x="1295400" y="3784601"/>
            <a:ext cx="10899861" cy="9107178"/>
          </a:xfrm>
          <a:prstGeom prst="rect">
            <a:avLst/>
          </a:prstGeom>
        </p:spPr>
        <p:txBody>
          <a:bodyPr/>
          <a:lstStyle/>
          <a:p>
            <a:r>
              <a:rPr lang="en-US" sz="44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&lt;</a:t>
            </a:r>
            <a:r>
              <a:rPr lang="en-US" sz="4400" dirty="0" err="1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aura:component</a:t>
            </a:r>
            <a:r>
              <a:rPr lang="en-US" sz="44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44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	&lt;div&gt;&lt;div&gt;&lt;div&gt;&lt;div&gt;</a:t>
            </a:r>
          </a:p>
          <a:p>
            <a:r>
              <a:rPr lang="en-US" sz="44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	&lt;/...&lt;/...&lt;/...&lt;/...</a:t>
            </a:r>
          </a:p>
          <a:p>
            <a:r>
              <a:rPr lang="en-US" sz="44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&lt;/</a:t>
            </a:r>
            <a:r>
              <a:rPr lang="en-US" sz="4400" dirty="0" err="1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aura:component</a:t>
            </a:r>
            <a:r>
              <a:rPr lang="en-US" sz="44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&gt;</a:t>
            </a:r>
          </a:p>
          <a:p>
            <a:endParaRPr lang="en-US" sz="4400" dirty="0" smtClean="0">
              <a:solidFill>
                <a:schemeClr val="tx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sz="4400" dirty="0" smtClean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&lt;</a:t>
            </a:r>
            <a:r>
              <a:rPr lang="en-US" sz="4400" dirty="0" err="1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aura:application</a:t>
            </a:r>
            <a:r>
              <a:rPr lang="en-US" sz="44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44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	&lt;</a:t>
            </a:r>
            <a:r>
              <a:rPr lang="en-US" sz="4400" dirty="0" smtClean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meter&gt;</a:t>
            </a:r>
            <a:r>
              <a:rPr lang="en-US" sz="44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60%&lt;/...</a:t>
            </a:r>
          </a:p>
          <a:p>
            <a:r>
              <a:rPr lang="en-US" sz="44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4400" dirty="0" smtClean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&lt;</a:t>
            </a:r>
            <a:r>
              <a:rPr lang="en-US" sz="4400" dirty="0" err="1" smtClean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c:meter</a:t>
            </a:r>
            <a:r>
              <a:rPr lang="en-US" sz="44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&gt;60%&lt;/...</a:t>
            </a:r>
          </a:p>
          <a:p>
            <a:r>
              <a:rPr lang="en-US" sz="44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4400" dirty="0" smtClean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&lt;</a:t>
            </a:r>
            <a:r>
              <a:rPr lang="en-US" sz="4400" dirty="0" err="1" smtClean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c:meter</a:t>
            </a:r>
            <a:r>
              <a:rPr lang="en-US" sz="44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&gt;60%&lt;/...</a:t>
            </a:r>
          </a:p>
          <a:p>
            <a:r>
              <a:rPr lang="en-US" sz="44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&lt;/</a:t>
            </a:r>
            <a:r>
              <a:rPr lang="en-US" sz="4400" dirty="0" err="1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aura:application</a:t>
            </a:r>
            <a:r>
              <a:rPr lang="en-US" sz="44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&gt;</a:t>
            </a:r>
            <a:endParaRPr lang="en-US" sz="4400" dirty="0" smtClean="0">
              <a:solidFill>
                <a:schemeClr val="tx1">
                  <a:lumMod val="6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5" name="Shape 251"/>
          <p:cNvSpPr>
            <a:spLocks noGrp="1"/>
          </p:cNvSpPr>
          <p:nvPr>
            <p:ph type="body" idx="1"/>
          </p:nvPr>
        </p:nvSpPr>
        <p:spPr>
          <a:xfrm>
            <a:off x="12195261" y="3784601"/>
            <a:ext cx="11020339" cy="9107177"/>
          </a:xfrm>
          <a:prstGeom prst="rect">
            <a:avLst/>
          </a:prstGeom>
        </p:spPr>
        <p:txBody>
          <a:bodyPr/>
          <a:lstStyle/>
          <a:p>
            <a:r>
              <a:rPr lang="en-US" sz="4400" dirty="0" smtClean="0">
                <a:solidFill>
                  <a:schemeClr val="tx1"/>
                </a:solidFill>
                <a:latin typeface="Salesforce Sans"/>
                <a:cs typeface="Salesforce Sans"/>
              </a:rPr>
              <a:t>= </a:t>
            </a:r>
            <a:r>
              <a:rPr lang="en-US" sz="4400" dirty="0">
                <a:solidFill>
                  <a:schemeClr val="tx1"/>
                </a:solidFill>
                <a:latin typeface="Salesforce Sans"/>
                <a:cs typeface="Salesforce Sans"/>
              </a:rPr>
              <a:t>2 </a:t>
            </a:r>
            <a:r>
              <a:rPr lang="en-US" sz="4400" dirty="0" smtClean="0">
                <a:solidFill>
                  <a:schemeClr val="tx1"/>
                </a:solidFill>
                <a:latin typeface="Salesforce Sans"/>
                <a:cs typeface="Salesforce Sans"/>
              </a:rPr>
              <a:t>components (current + base parent)</a:t>
            </a:r>
            <a:endParaRPr lang="en-US" sz="4400" dirty="0">
              <a:solidFill>
                <a:schemeClr val="tx1"/>
              </a:solidFill>
              <a:latin typeface="Salesforce Sans"/>
              <a:cs typeface="Salesforce Sans"/>
            </a:endParaRPr>
          </a:p>
          <a:p>
            <a:r>
              <a:rPr lang="en-US" sz="4400" dirty="0">
                <a:solidFill>
                  <a:schemeClr val="tx1"/>
                </a:solidFill>
                <a:latin typeface="Salesforce Sans"/>
                <a:cs typeface="Salesforce Sans"/>
              </a:rPr>
              <a:t>= 4 </a:t>
            </a:r>
            <a:r>
              <a:rPr lang="en-US" sz="4400" dirty="0" smtClean="0">
                <a:solidFill>
                  <a:schemeClr val="tx1"/>
                </a:solidFill>
                <a:latin typeface="Salesforce Sans"/>
                <a:cs typeface="Salesforce Sans"/>
              </a:rPr>
              <a:t>components (simple HTML)</a:t>
            </a:r>
            <a:endParaRPr lang="en-US" sz="4400" dirty="0">
              <a:solidFill>
                <a:schemeClr val="tx1"/>
              </a:solidFill>
              <a:latin typeface="Salesforce Sans"/>
              <a:cs typeface="Salesforce Sans"/>
            </a:endParaRPr>
          </a:p>
          <a:p>
            <a:endParaRPr lang="en-US" sz="4400" dirty="0" smtClean="0">
              <a:solidFill>
                <a:schemeClr val="tx1"/>
              </a:solidFill>
              <a:latin typeface="Salesforce Sans"/>
              <a:cs typeface="Salesforce Sans"/>
            </a:endParaRPr>
          </a:p>
          <a:p>
            <a:r>
              <a:rPr lang="en-US" sz="4400" dirty="0" smtClean="0">
                <a:solidFill>
                  <a:schemeClr val="tx1"/>
                </a:solidFill>
                <a:latin typeface="Salesforce Sans"/>
                <a:cs typeface="Salesforce Sans"/>
              </a:rPr>
              <a:t>Total</a:t>
            </a:r>
            <a:r>
              <a:rPr lang="en-US" sz="4400" dirty="0">
                <a:solidFill>
                  <a:schemeClr val="tx1"/>
                </a:solidFill>
                <a:latin typeface="Salesforce Sans"/>
                <a:cs typeface="Salesforce Sans"/>
              </a:rPr>
              <a:t>: 6</a:t>
            </a:r>
          </a:p>
          <a:p>
            <a:endParaRPr lang="en-US" sz="4400" dirty="0">
              <a:solidFill>
                <a:schemeClr val="tx1"/>
              </a:solidFill>
              <a:latin typeface="Salesforce Sans"/>
              <a:cs typeface="Salesforce Sans"/>
            </a:endParaRPr>
          </a:p>
          <a:p>
            <a:r>
              <a:rPr lang="en-US" sz="4400" dirty="0" smtClean="0">
                <a:solidFill>
                  <a:schemeClr val="tx1"/>
                </a:solidFill>
                <a:latin typeface="Salesforce Sans"/>
                <a:cs typeface="Salesforce Sans"/>
              </a:rPr>
              <a:t>= </a:t>
            </a:r>
            <a:r>
              <a:rPr lang="en-US" sz="4400" dirty="0">
                <a:solidFill>
                  <a:schemeClr val="tx1"/>
                </a:solidFill>
                <a:latin typeface="Salesforce Sans"/>
                <a:cs typeface="Salesforce Sans"/>
              </a:rPr>
              <a:t>2 components</a:t>
            </a:r>
          </a:p>
          <a:p>
            <a:r>
              <a:rPr lang="en-US" sz="4400" dirty="0">
                <a:solidFill>
                  <a:schemeClr val="tx1"/>
                </a:solidFill>
                <a:latin typeface="Salesforce Sans"/>
                <a:cs typeface="Salesforce Sans"/>
              </a:rPr>
              <a:t>= 2 </a:t>
            </a:r>
            <a:r>
              <a:rPr lang="en-US" sz="4400" dirty="0" smtClean="0">
                <a:solidFill>
                  <a:schemeClr val="tx1"/>
                </a:solidFill>
                <a:latin typeface="Salesforce Sans"/>
                <a:cs typeface="Salesforce Sans"/>
              </a:rPr>
              <a:t>components (simple HTML + text)</a:t>
            </a:r>
            <a:endParaRPr lang="en-US" sz="4400" dirty="0">
              <a:solidFill>
                <a:schemeClr val="tx1"/>
              </a:solidFill>
              <a:latin typeface="Salesforce Sans"/>
              <a:cs typeface="Salesforce Sans"/>
            </a:endParaRPr>
          </a:p>
          <a:p>
            <a:r>
              <a:rPr lang="en-US" sz="4400" dirty="0">
                <a:solidFill>
                  <a:schemeClr val="tx1"/>
                </a:solidFill>
                <a:latin typeface="Salesforce Sans"/>
                <a:cs typeface="Salesforce Sans"/>
              </a:rPr>
              <a:t>= 7 </a:t>
            </a:r>
            <a:r>
              <a:rPr lang="en-US" sz="4400" dirty="0" smtClean="0">
                <a:solidFill>
                  <a:schemeClr val="tx1"/>
                </a:solidFill>
                <a:latin typeface="Salesforce Sans"/>
                <a:cs typeface="Salesforce Sans"/>
              </a:rPr>
              <a:t>components (6 above + text)</a:t>
            </a:r>
            <a:endParaRPr lang="en-US" sz="4400" dirty="0">
              <a:solidFill>
                <a:schemeClr val="tx1"/>
              </a:solidFill>
              <a:latin typeface="Salesforce Sans"/>
              <a:cs typeface="Salesforce Sans"/>
            </a:endParaRPr>
          </a:p>
          <a:p>
            <a:r>
              <a:rPr lang="en-US" sz="4400" dirty="0">
                <a:solidFill>
                  <a:schemeClr val="tx1"/>
                </a:solidFill>
                <a:latin typeface="Salesforce Sans"/>
                <a:cs typeface="Salesforce Sans"/>
              </a:rPr>
              <a:t>= 7 components</a:t>
            </a:r>
          </a:p>
          <a:p>
            <a:r>
              <a:rPr lang="en-US" sz="4400" dirty="0">
                <a:solidFill>
                  <a:schemeClr val="tx1"/>
                </a:solidFill>
                <a:latin typeface="Salesforce Sans"/>
                <a:cs typeface="Salesforce Sans"/>
              </a:rPr>
              <a:t>Total: 18</a:t>
            </a:r>
            <a:endParaRPr lang="en-US" sz="4400" dirty="0" smtClean="0">
              <a:solidFill>
                <a:schemeClr val="tx1"/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16678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614">
        <p:fade/>
      </p:transition>
    </mc:Choice>
    <mc:Fallback xmlns="">
      <p:transition xmlns:p14="http://schemas.microsoft.com/office/powerpoint/2010/main" spd="med" advTm="99614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to count components instances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Salesforce Sans"/>
                <a:cs typeface="Salesforce Sans"/>
              </a:rPr>
              <a:t>In the browser console:</a:t>
            </a:r>
          </a:p>
          <a:p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$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A.componentService.countComponents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(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Salesforce Sans"/>
                <a:cs typeface="Salesforce Sans"/>
              </a:rPr>
              <a:t>With a </a:t>
            </a:r>
            <a:r>
              <a:rPr lang="en-US" dirty="0" err="1" smtClean="0">
                <a:latin typeface="Salesforce Sans"/>
                <a:cs typeface="Salesforce Sans"/>
              </a:rPr>
              <a:t>bookmarklet</a:t>
            </a:r>
            <a:r>
              <a:rPr lang="en-US" dirty="0" smtClean="0">
                <a:latin typeface="Salesforce Sans"/>
                <a:cs typeface="Salesforce Sans"/>
              </a:rPr>
              <a:t>:</a:t>
            </a:r>
            <a:endParaRPr lang="en-US" dirty="0">
              <a:latin typeface="Salesforce Sans"/>
              <a:cs typeface="Salesforce Sans"/>
            </a:endParaRPr>
          </a:p>
          <a:p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javascript:alert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("Components: 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"+$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A.componentService.countComponents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(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))</a:t>
            </a:r>
            <a:endParaRPr lang="en-US" sz="4000" dirty="0">
              <a:solidFill>
                <a:srgbClr val="A6A6A6"/>
              </a:solidFill>
              <a:latin typeface="Courier"/>
              <a:cs typeface="Courier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12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44">
        <p:fade/>
      </p:transition>
    </mc:Choice>
    <mc:Fallback xmlns="">
      <p:transition xmlns:p14="http://schemas.microsoft.com/office/powerpoint/2010/main" spd="med" advTm="6844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xfrm>
            <a:off x="11805114" y="2928915"/>
            <a:ext cx="10910233" cy="7857727"/>
          </a:xfrm>
          <a:prstGeom prst="rect">
            <a:avLst/>
          </a:prstGeom>
        </p:spPr>
        <p:txBody>
          <a:bodyPr anchor="ctr"/>
          <a:lstStyle/>
          <a:p>
            <a:r>
              <a:rPr lang="en-US" sz="6600" b="1" dirty="0" smtClean="0">
                <a:latin typeface="Salesforce Sans"/>
                <a:cs typeface="Salesforce Sans"/>
              </a:rPr>
              <a:t>Example set 6:</a:t>
            </a:r>
            <a:br>
              <a:rPr lang="en-US" sz="6600" b="1" dirty="0" smtClean="0">
                <a:latin typeface="Salesforce Sans"/>
                <a:cs typeface="Salesforce Sans"/>
              </a:rPr>
            </a:br>
            <a:r>
              <a:rPr lang="en-US" sz="5400" b="1" dirty="0">
                <a:latin typeface="Salesforce Sans"/>
                <a:cs typeface="Salesforce Sans"/>
              </a:rPr>
              <a:t/>
            </a:r>
            <a:br>
              <a:rPr lang="en-US" sz="5400" b="1" dirty="0">
                <a:latin typeface="Salesforce Sans"/>
                <a:cs typeface="Salesforce Sans"/>
              </a:rPr>
            </a:br>
            <a:r>
              <a:rPr lang="en-US" sz="5400" dirty="0" smtClean="0">
                <a:latin typeface="Salesforce Sans"/>
                <a:cs typeface="Salesforce Sans"/>
              </a:rPr>
              <a:t>Counting components</a:t>
            </a:r>
            <a:r>
              <a:rPr lang="en-US" sz="5400" dirty="0">
                <a:latin typeface="Salesforce Sans"/>
                <a:cs typeface="Salesforce Sans"/>
              </a:rPr>
              <a:t/>
            </a:r>
            <a:br>
              <a:rPr lang="en-US" sz="5400" dirty="0">
                <a:latin typeface="Salesforce Sans"/>
                <a:cs typeface="Salesforce Sans"/>
              </a:rPr>
            </a:br>
            <a:r>
              <a:rPr lang="en-US" sz="5400" dirty="0" smtClean="0">
                <a:solidFill>
                  <a:srgbClr val="A6A6A6"/>
                </a:solidFill>
                <a:latin typeface="Courier"/>
                <a:cs typeface="Courier"/>
              </a:rPr>
              <a:t>/c/basics105.app</a:t>
            </a:r>
            <a:endParaRPr lang="en-US" sz="54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pic>
        <p:nvPicPr>
          <p:cNvPr id="259" name="Salesforce_Logo_RGB_8_13_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87" y="4419600"/>
            <a:ext cx="6965103" cy="4876800"/>
          </a:xfrm>
          <a:prstGeom prst="rect">
            <a:avLst/>
          </a:prstGeom>
          <a:ln w="12700">
            <a:miter lim="400000"/>
          </a:ln>
          <a:effectLst>
            <a:outerShdw blurRad="406400" dir="5400000" rotWithShape="0">
              <a:srgbClr val="193461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736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34">
        <p:fade/>
      </p:transition>
    </mc:Choice>
    <mc:Fallback xmlns="">
      <p:transition xmlns:p14="http://schemas.microsoft.com/office/powerpoint/2010/main" spd="med" advTm="8834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Section 2: Styling Components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.1 CSS in components</a:t>
            </a:r>
          </a:p>
          <a:p>
            <a:r>
              <a:rPr lang="en-US" dirty="0" smtClean="0"/>
              <a:t>2.2 Limits of encapsulation</a:t>
            </a:r>
          </a:p>
          <a:p>
            <a:r>
              <a:rPr lang="en-US" dirty="0" smtClean="0"/>
              <a:t>3.3 Using OOCSS</a:t>
            </a:r>
          </a:p>
        </p:txBody>
      </p:sp>
    </p:spTree>
    <p:extLst>
      <p:ext uri="{BB962C8B-B14F-4D97-AF65-F5344CB8AC3E}">
        <p14:creationId xmlns:p14="http://schemas.microsoft.com/office/powerpoint/2010/main" val="380149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511">
        <p:fade/>
      </p:transition>
    </mc:Choice>
    <mc:Fallback xmlns="">
      <p:transition xmlns:p14="http://schemas.microsoft.com/office/powerpoint/2010/main" spd="med" advTm="27511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2.1 CSS in Components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309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121">
        <p:fade/>
      </p:transition>
    </mc:Choice>
    <mc:Fallback xmlns="">
      <p:transition xmlns:p14="http://schemas.microsoft.com/office/powerpoint/2010/main" spd="med" advTm="11121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xfrm>
            <a:off x="11805114" y="2928915"/>
            <a:ext cx="10910233" cy="7857727"/>
          </a:xfrm>
          <a:prstGeom prst="rect">
            <a:avLst/>
          </a:prstGeom>
        </p:spPr>
        <p:txBody>
          <a:bodyPr anchor="ctr"/>
          <a:lstStyle/>
          <a:p>
            <a:r>
              <a:rPr lang="en-US" sz="6600" b="1" dirty="0" smtClean="0">
                <a:latin typeface="Salesforce Sans"/>
                <a:cs typeface="Salesforce Sans"/>
              </a:rPr>
              <a:t>Example set 7:</a:t>
            </a:r>
            <a:br>
              <a:rPr lang="en-US" sz="6600" b="1" dirty="0" smtClean="0">
                <a:latin typeface="Salesforce Sans"/>
                <a:cs typeface="Salesforce Sans"/>
              </a:rPr>
            </a:br>
            <a:r>
              <a:rPr lang="en-US" sz="5400" b="1" dirty="0">
                <a:latin typeface="Salesforce Sans"/>
                <a:cs typeface="Salesforce Sans"/>
              </a:rPr>
              <a:t/>
            </a:r>
            <a:br>
              <a:rPr lang="en-US" sz="5400" b="1" dirty="0">
                <a:latin typeface="Salesforce Sans"/>
                <a:cs typeface="Salesforce Sans"/>
              </a:rPr>
            </a:br>
            <a:r>
              <a:rPr lang="en-US" sz="5400" dirty="0" smtClean="0">
                <a:latin typeface="Salesforce Sans"/>
                <a:cs typeface="Salesforce Sans"/>
              </a:rPr>
              <a:t>CSS in components</a:t>
            </a:r>
            <a:r>
              <a:rPr lang="en-US" sz="5400" dirty="0">
                <a:latin typeface="Salesforce Sans"/>
                <a:cs typeface="Salesforce Sans"/>
              </a:rPr>
              <a:t/>
            </a:r>
            <a:br>
              <a:rPr lang="en-US" sz="5400" dirty="0">
                <a:latin typeface="Salesforce Sans"/>
                <a:cs typeface="Salesforce Sans"/>
              </a:rPr>
            </a:br>
            <a:r>
              <a:rPr lang="en-US" sz="5400" dirty="0" smtClean="0">
                <a:solidFill>
                  <a:srgbClr val="A6A6A6"/>
                </a:solidFill>
                <a:latin typeface="Courier"/>
                <a:cs typeface="Courier"/>
              </a:rPr>
              <a:t>/c/basics201.app</a:t>
            </a:r>
            <a:endParaRPr lang="en-US" sz="54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pic>
        <p:nvPicPr>
          <p:cNvPr id="259" name="Salesforce_Logo_RGB_8_13_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87" y="4419600"/>
            <a:ext cx="6965103" cy="4876800"/>
          </a:xfrm>
          <a:prstGeom prst="rect">
            <a:avLst/>
          </a:prstGeom>
          <a:ln w="12700">
            <a:miter lim="400000"/>
          </a:ln>
          <a:effectLst>
            <a:outerShdw blurRad="406400" dir="5400000" rotWithShape="0">
              <a:srgbClr val="193461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095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58">
        <p:fade/>
      </p:transition>
    </mc:Choice>
    <mc:Fallback xmlns="">
      <p:transition xmlns:p14="http://schemas.microsoft.com/office/powerpoint/2010/main" spd="med" advTm="7658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What you do: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create a file named 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&lt;component&gt;.</a:t>
            </a: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css</a:t>
            </a:r>
            <a:endParaRPr lang="en-US" sz="4000" dirty="0">
              <a:solidFill>
                <a:srgbClr val="A6A6A6"/>
              </a:solidFill>
              <a:latin typeface="Courier"/>
              <a:cs typeface="Courier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placed in the component 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bundle</a:t>
            </a:r>
            <a:endParaRPr lang="en-US" sz="4000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all rules start with 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.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THIS</a:t>
            </a:r>
            <a:endParaRPr lang="en-US" sz="4000" dirty="0">
              <a:solidFill>
                <a:srgbClr val="A6A6A6"/>
              </a:solidFill>
              <a:latin typeface="Courier"/>
              <a:cs typeface="Courier"/>
            </a:endParaRPr>
          </a:p>
          <a:p>
            <a:pPr marL="685800" indent="-685800">
              <a:spcBef>
                <a:spcPts val="4800"/>
              </a:spcBef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What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Lightning does: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wire the file to the </a:t>
            </a:r>
            <a:r>
              <a:rPr lang="en-US" sz="4000" dirty="0" err="1">
                <a:solidFill>
                  <a:srgbClr val="DCDEE0"/>
                </a:solidFill>
                <a:latin typeface="Salesforce Sans"/>
                <a:cs typeface="Salesforce Sans"/>
              </a:rPr>
              <a:t>cmp</a:t>
            </a:r>
            <a:endParaRPr lang="en-US" sz="4000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convert 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.THIS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 </a:t>
            </a: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to 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.&lt;namespace&gt;&lt;Component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&gt;</a:t>
            </a:r>
            <a:r>
              <a:rPr lang="en-US" sz="4000" dirty="0">
                <a:solidFill>
                  <a:srgbClr val="DCDEE0"/>
                </a:solidFill>
              </a:rPr>
              <a:t> 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pseudo </a:t>
            </a: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CSS class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</a:rPr>
              <a:t>a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dd 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&lt;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namespace&gt;&lt;Component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&gt;</a:t>
            </a:r>
            <a:r>
              <a:rPr lang="en-US" sz="4000" dirty="0">
                <a:solidFill>
                  <a:srgbClr val="DCDEE0"/>
                </a:solidFill>
              </a:rPr>
              <a:t> 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to </a:t>
            </a: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top element(s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)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</a:rPr>
              <a:t>c</a:t>
            </a:r>
            <a:r>
              <a:rPr lang="en-US" sz="4000" dirty="0" smtClean="0">
                <a:solidFill>
                  <a:srgbClr val="DCDEE0"/>
                </a:solidFill>
              </a:rPr>
              <a:t>reates any vendor-specific extension.</a:t>
            </a:r>
            <a:endParaRPr lang="en-US" sz="4000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685800" indent="-685800">
              <a:spcBef>
                <a:spcPts val="4800"/>
              </a:spcBef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CSS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rules are scoped to a component since  </a:t>
            </a:r>
            <a:r>
              <a:rPr lang="en-US" dirty="0" err="1" smtClean="0">
                <a:solidFill>
                  <a:srgbClr val="A6A6A6"/>
                </a:solidFill>
                <a:latin typeface="Courier"/>
                <a:cs typeface="Courier"/>
              </a:rPr>
              <a:t>namespace:component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is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unique.</a:t>
            </a: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CSS in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8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48">
        <p:fade/>
      </p:transition>
    </mc:Choice>
    <mc:Fallback xmlns="">
      <p:transition xmlns:p14="http://schemas.microsoft.com/office/powerpoint/2010/main" spd="med" advTm="1948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2.2 Limits of Encapsulation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870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4">
        <p:fade/>
      </p:transition>
    </mc:Choice>
    <mc:Fallback xmlns="">
      <p:transition xmlns:p14="http://schemas.microsoft.com/office/powerpoint/2010/main" spd="med" advTm="394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xfrm>
            <a:off x="11805114" y="2928915"/>
            <a:ext cx="10910233" cy="7857727"/>
          </a:xfrm>
          <a:prstGeom prst="rect">
            <a:avLst/>
          </a:prstGeom>
        </p:spPr>
        <p:txBody>
          <a:bodyPr anchor="ctr"/>
          <a:lstStyle/>
          <a:p>
            <a:r>
              <a:rPr lang="en-US" sz="6600" b="1" dirty="0" smtClean="0">
                <a:latin typeface="Salesforce Sans"/>
                <a:cs typeface="Salesforce Sans"/>
              </a:rPr>
              <a:t>Example set 8:</a:t>
            </a:r>
            <a:br>
              <a:rPr lang="en-US" sz="6600" b="1" dirty="0" smtClean="0">
                <a:latin typeface="Salesforce Sans"/>
                <a:cs typeface="Salesforce Sans"/>
              </a:rPr>
            </a:br>
            <a:r>
              <a:rPr lang="en-US" sz="6600" b="1" dirty="0" smtClean="0">
                <a:latin typeface="Salesforce Sans"/>
                <a:cs typeface="Salesforce Sans"/>
              </a:rPr>
              <a:t/>
            </a:r>
            <a:br>
              <a:rPr lang="en-US" sz="6600" b="1" dirty="0" smtClean="0">
                <a:latin typeface="Salesforce Sans"/>
                <a:cs typeface="Salesforce Sans"/>
              </a:rPr>
            </a:br>
            <a:r>
              <a:rPr lang="en-US" sz="5400" dirty="0" smtClean="0">
                <a:latin typeface="Salesforce Sans"/>
                <a:cs typeface="Salesforce Sans"/>
              </a:rPr>
              <a:t>Limits </a:t>
            </a:r>
            <a:r>
              <a:rPr lang="en-US" sz="5400" dirty="0">
                <a:latin typeface="Salesforce Sans"/>
                <a:cs typeface="Salesforce Sans"/>
              </a:rPr>
              <a:t>of CSS encapsulation</a:t>
            </a:r>
            <a:br>
              <a:rPr lang="en-US" sz="5400" dirty="0">
                <a:latin typeface="Salesforce Sans"/>
                <a:cs typeface="Salesforce Sans"/>
              </a:rPr>
            </a:br>
            <a:r>
              <a:rPr lang="en-US" sz="5400" dirty="0" smtClean="0">
                <a:solidFill>
                  <a:srgbClr val="A6A6A6"/>
                </a:solidFill>
                <a:latin typeface="Courier"/>
                <a:cs typeface="Courier"/>
              </a:rPr>
              <a:t>/c/basics202.app</a:t>
            </a:r>
            <a:endParaRPr lang="en-US" sz="54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pic>
        <p:nvPicPr>
          <p:cNvPr id="259" name="Salesforce_Logo_RGB_8_13_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87" y="4419600"/>
            <a:ext cx="6965103" cy="4876800"/>
          </a:xfrm>
          <a:prstGeom prst="rect">
            <a:avLst/>
          </a:prstGeom>
          <a:ln w="12700">
            <a:miter lim="400000"/>
          </a:ln>
          <a:effectLst>
            <a:outerShdw blurRad="406400" dir="5400000" rotWithShape="0">
              <a:srgbClr val="193461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28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07">
        <p:fade/>
      </p:transition>
    </mc:Choice>
    <mc:Fallback xmlns="">
      <p:transition xmlns:p14="http://schemas.microsoft.com/office/powerpoint/2010/main" spd="med" advTm="2707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100" lv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US" dirty="0" smtClean="0">
                <a:latin typeface="Salesforce Sans"/>
                <a:ea typeface="Proxima Nova"/>
                <a:cs typeface="Salesforce Sans"/>
                <a:sym typeface="Proxima Nova"/>
              </a:rPr>
              <a:t>Lightning focuses on business needs:</a:t>
            </a:r>
          </a:p>
          <a:p>
            <a:pPr marL="723900" lvl="0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rgbClr val="BFBFBF"/>
                </a:solidFill>
                <a:latin typeface="Salesforce Sans"/>
                <a:ea typeface="Proxima Nova"/>
                <a:cs typeface="Salesforce Sans"/>
                <a:sym typeface="Proxima Nova"/>
              </a:rPr>
              <a:t>Access rights</a:t>
            </a:r>
          </a:p>
          <a:p>
            <a:pPr marL="723900" lvl="0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rgbClr val="BFBFBF"/>
                </a:solidFill>
                <a:latin typeface="Salesforce Sans"/>
                <a:ea typeface="Proxima Nova"/>
                <a:cs typeface="Salesforce Sans"/>
                <a:sym typeface="Proxima Nova"/>
              </a:rPr>
              <a:t>Secure DOM and Execution Context</a:t>
            </a:r>
          </a:p>
          <a:p>
            <a:pPr marL="723900" lvl="0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rgbClr val="BFBFBF"/>
                </a:solidFill>
                <a:latin typeface="Salesforce Sans"/>
                <a:ea typeface="Proxima Nova"/>
                <a:cs typeface="Salesforce Sans"/>
                <a:sym typeface="Proxima Nova"/>
              </a:rPr>
              <a:t>Stable API</a:t>
            </a:r>
          </a:p>
          <a:p>
            <a:pPr marL="723900" lvl="0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rgbClr val="BFBFBF"/>
                </a:solidFill>
                <a:latin typeface="Salesforce Sans"/>
                <a:ea typeface="Proxima Nova"/>
                <a:cs typeface="Salesforce Sans"/>
                <a:sym typeface="Proxima Nova"/>
              </a:rPr>
              <a:t>Complete platform</a:t>
            </a:r>
          </a:p>
          <a:p>
            <a:pPr marL="38100" lvl="0">
              <a:lnSpc>
                <a:spcPct val="115000"/>
              </a:lnSpc>
              <a:buClr>
                <a:srgbClr val="FFFFFF"/>
              </a:buClr>
              <a:buSzPct val="100000"/>
            </a:pPr>
            <a:r>
              <a:rPr lang="en-US" dirty="0" smtClean="0">
                <a:latin typeface="Salesforce Sans"/>
                <a:ea typeface="Proxima Nova"/>
                <a:cs typeface="Salesforce Sans"/>
                <a:sym typeface="Proxima Nova"/>
              </a:rPr>
              <a:t>We build an ecosystem:</a:t>
            </a:r>
          </a:p>
          <a:p>
            <a:pPr marL="723900" lvl="0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rgbClr val="BFBFBF"/>
                </a:solidFill>
                <a:latin typeface="Salesforce Sans"/>
                <a:ea typeface="Proxima Nova"/>
                <a:cs typeface="Salesforce Sans"/>
                <a:sym typeface="Proxima Nova"/>
              </a:rPr>
              <a:t>App Exchange</a:t>
            </a:r>
          </a:p>
          <a:p>
            <a:pPr marL="723900" lvl="0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rgbClr val="BFBFBF"/>
                </a:solidFill>
                <a:latin typeface="Salesforce Sans"/>
                <a:ea typeface="Proxima Nova"/>
                <a:cs typeface="Salesforce Sans"/>
                <a:sym typeface="Proxima Nova"/>
              </a:rPr>
              <a:t>Interoperability with </a:t>
            </a:r>
            <a:r>
              <a:rPr lang="en-US" dirty="0" err="1" smtClean="0">
                <a:solidFill>
                  <a:srgbClr val="BFBFBF"/>
                </a:solidFill>
                <a:latin typeface="Salesforce Sans"/>
                <a:ea typeface="Proxima Nova"/>
                <a:cs typeface="Salesforce Sans"/>
                <a:sym typeface="Proxima Nova"/>
              </a:rPr>
              <a:t>VisualForce</a:t>
            </a:r>
            <a:endParaRPr lang="en-US" dirty="0" smtClean="0">
              <a:solidFill>
                <a:srgbClr val="BFBFBF"/>
              </a:solidFill>
              <a:latin typeface="Salesforce Sans"/>
              <a:ea typeface="Proxima Nova"/>
              <a:cs typeface="Salesforce Sans"/>
              <a:sym typeface="Proxima Nova"/>
            </a:endParaRPr>
          </a:p>
          <a:p>
            <a:pPr marL="723900" lvl="0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rgbClr val="BFBFBF"/>
                </a:solidFill>
                <a:latin typeface="Salesforce Sans"/>
                <a:ea typeface="Proxima Nova"/>
                <a:cs typeface="Salesforce Sans"/>
                <a:sym typeface="Proxima Nova"/>
              </a:rPr>
              <a:t>Leverage current assets</a:t>
            </a:r>
            <a:endParaRPr lang="en-US" dirty="0">
              <a:solidFill>
                <a:srgbClr val="BFBFBF"/>
              </a:solidFill>
              <a:latin typeface="Salesforce Sans"/>
              <a:ea typeface="Proxima Nova"/>
              <a:cs typeface="Salesforce Sans"/>
              <a:sym typeface="Proxima Nova"/>
            </a:endParaRP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we do differently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017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4377">
        <p:fade/>
      </p:transition>
    </mc:Choice>
    <mc:Fallback xmlns="">
      <p:transition xmlns:p14="http://schemas.microsoft.com/office/powerpoint/2010/main" spd="med" advTm="94377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styling crosses component boundaries 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BFBFBF"/>
                </a:solidFill>
                <a:latin typeface="Salesforce Sans"/>
                <a:cs typeface="Salesforce Sans"/>
              </a:rPr>
              <a:t>no true </a:t>
            </a:r>
            <a:r>
              <a:rPr lang="en-US" sz="4000" dirty="0" smtClean="0">
                <a:solidFill>
                  <a:srgbClr val="BFBFBF"/>
                </a:solidFill>
                <a:latin typeface="Salesforce Sans"/>
                <a:cs typeface="Salesforce Sans"/>
              </a:rPr>
              <a:t>encapsulation, </a:t>
            </a:r>
            <a:r>
              <a:rPr lang="en-US" sz="4000" dirty="0" smtClean="0">
                <a:solidFill>
                  <a:srgbClr val="BFBFBF"/>
                </a:solidFill>
              </a:rPr>
              <a:t>unlike virtual DOM from</a:t>
            </a:r>
            <a:r>
              <a:rPr lang="en-US" sz="4000" dirty="0" smtClean="0">
                <a:solidFill>
                  <a:srgbClr val="BFBFBF"/>
                </a:solidFill>
                <a:latin typeface="Salesforce Sans"/>
                <a:cs typeface="Salesforce Sans"/>
              </a:rPr>
              <a:t> </a:t>
            </a:r>
            <a:r>
              <a:rPr lang="en-US" sz="4000" dirty="0">
                <a:solidFill>
                  <a:srgbClr val="BFBFBF"/>
                </a:solidFill>
                <a:latin typeface="Salesforce Sans"/>
                <a:cs typeface="Salesforce Sans"/>
              </a:rPr>
              <a:t>Web Components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no CSS file means </a:t>
            </a:r>
            <a:r>
              <a:rPr lang="en-US" dirty="0">
                <a:solidFill>
                  <a:srgbClr val="BFBFBF"/>
                </a:solidFill>
                <a:latin typeface="Courier"/>
                <a:cs typeface="Courier"/>
              </a:rPr>
              <a:t>.THIS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not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added*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BFBFBF"/>
                </a:solidFill>
                <a:latin typeface="Salesforce Sans"/>
                <a:cs typeface="Salesforce Sans"/>
              </a:rPr>
              <a:t>parent can’t style using generated class name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multiple top elements means multiple </a:t>
            </a:r>
            <a:r>
              <a:rPr lang="en-US" dirty="0">
                <a:solidFill>
                  <a:srgbClr val="BFBFBF"/>
                </a:solidFill>
                <a:latin typeface="Courier"/>
                <a:cs typeface="Courier"/>
              </a:rPr>
              <a:t>.THIS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added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BFBFBF"/>
                </a:solidFill>
                <a:latin typeface="Salesforce Sans"/>
                <a:cs typeface="Salesforce Sans"/>
              </a:rPr>
              <a:t>CSS rules might not apply to every element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removing top element might change rules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BFBFBF"/>
                </a:solidFill>
                <a:latin typeface="Courier"/>
                <a:cs typeface="Courier"/>
              </a:rPr>
              <a:t>.THIS tag </a:t>
            </a:r>
            <a:r>
              <a:rPr lang="en-US" sz="4000" dirty="0">
                <a:solidFill>
                  <a:srgbClr val="BFBFBF"/>
                </a:solidFill>
                <a:latin typeface="Salesforce Sans"/>
                <a:cs typeface="Salesforce Sans"/>
              </a:rPr>
              <a:t>becomes </a:t>
            </a:r>
            <a:r>
              <a:rPr lang="en-US" sz="4000" dirty="0" err="1" smtClean="0">
                <a:solidFill>
                  <a:srgbClr val="BFBFBF"/>
                </a:solidFill>
                <a:latin typeface="Courier"/>
                <a:cs typeface="Courier"/>
              </a:rPr>
              <a:t>tag.THIS</a:t>
            </a:r>
            <a:endParaRPr lang="en-US" sz="4000" dirty="0">
              <a:solidFill>
                <a:srgbClr val="BFBFBF"/>
              </a:solidFill>
              <a:latin typeface="Courier"/>
              <a:cs typeface="Courier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BFBFBF"/>
                </a:solidFill>
                <a:latin typeface="Salesforce Sans"/>
                <a:cs typeface="Salesforce Sans"/>
              </a:rPr>
              <a:t>better to style other components by assigning them classes (API)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no attribute </a:t>
            </a:r>
            <a:r>
              <a:rPr lang="en-US" dirty="0" smtClean="0">
                <a:solidFill>
                  <a:srgbClr val="BFBFBF"/>
                </a:solidFill>
                <a:latin typeface="Courier"/>
                <a:cs typeface="Courier"/>
              </a:rPr>
              <a:t>class</a:t>
            </a:r>
            <a:r>
              <a:rPr lang="en-US" dirty="0" smtClean="0">
                <a:solidFill>
                  <a:srgbClr val="BFBFBF"/>
                </a:solidFill>
                <a:latin typeface="Salesforce Sans"/>
                <a:cs typeface="Salesforce Sans"/>
              </a:rPr>
              <a:t>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by default on custom components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BFBFBF"/>
                </a:solidFill>
                <a:latin typeface="Salesforce Sans"/>
                <a:cs typeface="Salesforce Sans"/>
              </a:rPr>
              <a:t>implement it yourself</a:t>
            </a:r>
          </a:p>
          <a:p>
            <a:pPr marL="685800" indent="-685800">
              <a:buFont typeface="Arial"/>
              <a:buChar char="•"/>
            </a:pP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Limits of CSS encapsulation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0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543">
        <p:fade/>
      </p:transition>
    </mc:Choice>
    <mc:Fallback xmlns="">
      <p:transition xmlns:p14="http://schemas.microsoft.com/office/powerpoint/2010/main" spd="med" advTm="1954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2.3 Using OOCSS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75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4">
        <p:fade/>
      </p:transition>
    </mc:Choice>
    <mc:Fallback xmlns="">
      <p:transition xmlns:p14="http://schemas.microsoft.com/office/powerpoint/2010/main" spd="med" advTm="394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Limit of component CSS: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DCDEE0"/>
                </a:solidFill>
              </a:rPr>
              <a:t>it creates a lot of repetition</a:t>
            </a:r>
            <a:endParaRPr lang="en-US" sz="4000" dirty="0">
              <a:solidFill>
                <a:srgbClr val="A6A6A6"/>
              </a:solidFill>
              <a:latin typeface="Courier"/>
              <a:cs typeface="Courier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</a:rPr>
              <a:t>styles </a:t>
            </a:r>
            <a:r>
              <a:rPr lang="en-US" sz="4000" dirty="0" smtClean="0">
                <a:solidFill>
                  <a:srgbClr val="DCDEE0"/>
                </a:solidFill>
              </a:rPr>
              <a:t>changes 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mean manually </a:t>
            </a:r>
            <a:r>
              <a:rPr lang="en-US" sz="4000" dirty="0" smtClean="0">
                <a:solidFill>
                  <a:srgbClr val="DCDEE0"/>
                </a:solidFill>
              </a:rPr>
              <a:t>updating 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every component</a:t>
            </a:r>
            <a:endParaRPr lang="en-US" sz="4800" dirty="0" smtClean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685800" lvl="1" indent="-685800">
              <a:spcBef>
                <a:spcPts val="4800"/>
              </a:spcBef>
              <a:buFont typeface="Arial"/>
              <a:buChar char="•"/>
            </a:pPr>
            <a:r>
              <a:rPr lang="en-US" sz="48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Limitation of “skinning”: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DCDEE0"/>
                </a:solidFill>
              </a:rPr>
              <a:t>overriding styles means more CSS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</a:rPr>
              <a:t>b</a:t>
            </a:r>
            <a:r>
              <a:rPr lang="en-US" sz="4000" dirty="0" smtClean="0">
                <a:solidFill>
                  <a:srgbClr val="DCDEE0"/>
                </a:solidFill>
              </a:rPr>
              <a:t>reaks 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encapsulation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DCDEE0"/>
                </a:solidFill>
              </a:rPr>
              <a:t>unstable</a:t>
            </a:r>
            <a:endParaRPr lang="en-US" sz="4000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685800" indent="-685800">
              <a:spcBef>
                <a:spcPts val="4800"/>
              </a:spcBef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Limitations of CSS variables: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DCDEE0"/>
                </a:solidFill>
              </a:rPr>
              <a:t>s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tyles are usually related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a change in one style mig</a:t>
            </a:r>
            <a:r>
              <a:rPr lang="en-US" sz="4000" dirty="0" smtClean="0">
                <a:solidFill>
                  <a:srgbClr val="DCDEE0"/>
                </a:solidFill>
              </a:rPr>
              <a:t>ht produce unpredictable results </a:t>
            </a:r>
          </a:p>
          <a:p>
            <a:pPr marL="1828800" lvl="3" indent="-685800">
              <a:buFont typeface="Arial"/>
              <a:buChar char="•"/>
            </a:pPr>
            <a:r>
              <a:rPr lang="en-US" sz="4000" dirty="0" smtClean="0">
                <a:solidFill>
                  <a:srgbClr val="BFBFBF"/>
                </a:solidFill>
              </a:rPr>
              <a:t>e.g. text color and background color, padding</a:t>
            </a:r>
            <a:endParaRPr lang="en-US" sz="4000" dirty="0">
              <a:solidFill>
                <a:srgbClr val="BFBFBF"/>
              </a:solidFill>
            </a:endParaRP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Before OOCSS?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1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48">
        <p:fade/>
      </p:transition>
    </mc:Choice>
    <mc:Fallback xmlns="">
      <p:transition xmlns:p14="http://schemas.microsoft.com/office/powerpoint/2010/main" spd="med" advTm="1948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Using a redline</a:t>
            </a:r>
            <a:endParaRPr lang="en-US" dirty="0"/>
          </a:p>
        </p:txBody>
      </p:sp>
      <p:pic>
        <p:nvPicPr>
          <p:cNvPr id="6" name="Shape 223"/>
          <p:cNvPicPr preferRelativeResize="0"/>
          <p:nvPr/>
        </p:nvPicPr>
        <p:blipFill rotWithShape="1">
          <a:blip r:embed="rId2">
            <a:alphaModFix/>
          </a:blip>
          <a:srcRect b="50273"/>
          <a:stretch/>
        </p:blipFill>
        <p:spPr>
          <a:xfrm>
            <a:off x="1143000" y="3239685"/>
            <a:ext cx="22011163" cy="10459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67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48">
        <p:fade/>
      </p:transition>
    </mc:Choice>
    <mc:Fallback xmlns="">
      <p:transition xmlns:p14="http://schemas.microsoft.com/office/powerpoint/2010/main" spd="med" advTm="1948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Object Oriented CSS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</a:rPr>
              <a:t>t</a:t>
            </a:r>
            <a:r>
              <a:rPr lang="en-US" sz="4000" dirty="0" smtClean="0">
                <a:solidFill>
                  <a:srgbClr val="DCDEE0"/>
                </a:solidFill>
              </a:rPr>
              <a:t>echnique to write CSS</a:t>
            </a:r>
            <a:endParaRPr lang="en-US" sz="4000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DCDEE0"/>
                </a:solidFill>
              </a:rPr>
              <a:t>creates related CSS classes each one containing relates styles</a:t>
            </a:r>
          </a:p>
          <a:p>
            <a:pPr marL="1828800" lvl="3" indent="-685800">
              <a:buFont typeface="Arial"/>
              <a:buChar char="•"/>
            </a:pPr>
            <a:r>
              <a:rPr lang="en-US" sz="4000" dirty="0" smtClean="0">
                <a:solidFill>
                  <a:srgbClr val="BFBFBF"/>
                </a:solidFill>
              </a:rPr>
              <a:t>e.g. Bootstrap, </a:t>
            </a:r>
            <a:r>
              <a:rPr lang="en-US" sz="4000" dirty="0" err="1" smtClean="0">
                <a:solidFill>
                  <a:srgbClr val="BFBFBF"/>
                </a:solidFill>
              </a:rPr>
              <a:t>jQuery</a:t>
            </a:r>
            <a:r>
              <a:rPr lang="en-US" sz="4000" dirty="0" smtClean="0">
                <a:solidFill>
                  <a:srgbClr val="BFBFBF"/>
                </a:solidFill>
              </a:rPr>
              <a:t> UI, Foundation, Semantic UI</a:t>
            </a:r>
          </a:p>
          <a:p>
            <a:pPr marL="685800" lvl="1" indent="-685800">
              <a:spcBef>
                <a:spcPts val="4800"/>
              </a:spcBef>
              <a:buFont typeface="Arial"/>
              <a:buChar char="•"/>
            </a:pPr>
            <a:r>
              <a:rPr lang="en-US" sz="48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Benefits: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</a:rPr>
              <a:t>c</a:t>
            </a:r>
            <a:r>
              <a:rPr lang="en-US" sz="4000" dirty="0" smtClean="0">
                <a:solidFill>
                  <a:srgbClr val="DCDEE0"/>
                </a:solidFill>
              </a:rPr>
              <a:t>reates reusable CSS, reduces CSS bloat and improves consistency</a:t>
            </a:r>
            <a:endParaRPr lang="en-US" sz="4000" dirty="0">
              <a:solidFill>
                <a:srgbClr val="DCDEE0"/>
              </a:solidFill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</a:rPr>
              <a:t>i</a:t>
            </a:r>
            <a:r>
              <a:rPr lang="en-US" sz="4000" dirty="0" smtClean="0">
                <a:solidFill>
                  <a:srgbClr val="DCDEE0"/>
                </a:solidFill>
              </a:rPr>
              <a:t>mproves predictability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DCDEE0"/>
                </a:solidFill>
              </a:rPr>
              <a:t>creates an </a:t>
            </a:r>
            <a:r>
              <a:rPr lang="en-US" sz="4000" dirty="0">
                <a:solidFill>
                  <a:srgbClr val="DCDEE0"/>
                </a:solidFill>
              </a:rPr>
              <a:t>abstraction </a:t>
            </a:r>
            <a:r>
              <a:rPr lang="en-US" sz="4000" dirty="0" smtClean="0">
                <a:solidFill>
                  <a:srgbClr val="DCDEE0"/>
                </a:solidFill>
              </a:rPr>
              <a:t>layer, an API</a:t>
            </a:r>
          </a:p>
          <a:p>
            <a:pPr marL="1828800" lvl="3" indent="-685800">
              <a:buFont typeface="Arial"/>
              <a:buChar char="•"/>
            </a:pPr>
            <a:r>
              <a:rPr lang="en-US" sz="4000" dirty="0" smtClean="0">
                <a:solidFill>
                  <a:srgbClr val="BFBFBF"/>
                </a:solidFill>
              </a:rPr>
              <a:t>e.g. components use the OOCSS classes as a styling vocabulary</a:t>
            </a:r>
          </a:p>
          <a:p>
            <a:pPr marL="1447800" lvl="2" indent="-685800">
              <a:buFont typeface="Arial"/>
              <a:buChar char="•"/>
            </a:pPr>
            <a:r>
              <a:rPr lang="en-US" sz="4400" dirty="0" smtClean="0">
                <a:solidFill>
                  <a:srgbClr val="DCDEE0"/>
                </a:solidFill>
              </a:rPr>
              <a:t>maintains functionality and presentation as orthogonal concerns</a:t>
            </a:r>
          </a:p>
          <a:p>
            <a:pPr marL="1447800" lvl="2" indent="-685800">
              <a:buFont typeface="Arial"/>
              <a:buChar char="•"/>
            </a:pPr>
            <a:endParaRPr lang="en-US" sz="4400" dirty="0">
              <a:solidFill>
                <a:srgbClr val="BFBFBF"/>
              </a:solidFill>
            </a:endParaRP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is OOCSS?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59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48">
        <p:fade/>
      </p:transition>
    </mc:Choice>
    <mc:Fallback xmlns="">
      <p:transition xmlns:p14="http://schemas.microsoft.com/office/powerpoint/2010/main" spd="med" advTm="1948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OOCSS</a:t>
            </a:r>
            <a:endParaRPr lang="en-US" dirty="0"/>
          </a:p>
        </p:txBody>
      </p:sp>
      <p:pic>
        <p:nvPicPr>
          <p:cNvPr id="5" name="Picture 4" descr="Screen Shot 2016-06-04 at 14.47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9"/>
          <a:stretch/>
        </p:blipFill>
        <p:spPr>
          <a:xfrm>
            <a:off x="2003095" y="2632243"/>
            <a:ext cx="20342578" cy="1107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766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pPr marL="1181100" lvl="1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800" dirty="0" smtClean="0"/>
              <a:t>Documentation</a:t>
            </a:r>
          </a:p>
          <a:p>
            <a:pPr marL="1943100" lvl="2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000" dirty="0" smtClean="0">
                <a:solidFill>
                  <a:srgbClr val="BFBFBF"/>
                </a:solidFill>
                <a:latin typeface="Courier"/>
                <a:cs typeface="Courier"/>
              </a:rPr>
              <a:t>https</a:t>
            </a:r>
            <a:r>
              <a:rPr lang="en-US" sz="4000" dirty="0">
                <a:solidFill>
                  <a:srgbClr val="BFBFBF"/>
                </a:solidFill>
                <a:latin typeface="Courier"/>
                <a:cs typeface="Courier"/>
              </a:rPr>
              <a:t>://</a:t>
            </a:r>
            <a:r>
              <a:rPr lang="en-US" sz="4000" dirty="0" err="1">
                <a:solidFill>
                  <a:srgbClr val="BFBFBF"/>
                </a:solidFill>
                <a:latin typeface="Courier"/>
                <a:cs typeface="Courier"/>
              </a:rPr>
              <a:t>developer.salesforce.com</a:t>
            </a:r>
            <a:r>
              <a:rPr lang="en-US" sz="4000" dirty="0">
                <a:solidFill>
                  <a:srgbClr val="BFBFBF"/>
                </a:solidFill>
                <a:latin typeface="Courier"/>
                <a:cs typeface="Courier"/>
              </a:rPr>
              <a:t>/lightning/design-</a:t>
            </a:r>
            <a:r>
              <a:rPr lang="en-US" sz="4000" dirty="0" smtClean="0">
                <a:solidFill>
                  <a:srgbClr val="BFBFBF"/>
                </a:solidFill>
                <a:latin typeface="Courier"/>
                <a:cs typeface="Courier"/>
              </a:rPr>
              <a:t>system</a:t>
            </a:r>
          </a:p>
          <a:p>
            <a:pPr marL="495300" lvl="1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endParaRPr lang="en-US" sz="4800" dirty="0" smtClean="0"/>
          </a:p>
          <a:p>
            <a:pPr marL="1181100" lvl="1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800" dirty="0" smtClean="0"/>
              <a:t>How to use it:</a:t>
            </a:r>
          </a:p>
          <a:p>
            <a:pPr marL="1943100" lvl="2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000" dirty="0" smtClean="0"/>
              <a:t>Install the package</a:t>
            </a:r>
          </a:p>
          <a:p>
            <a:pPr marL="1943100" lvl="2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000" dirty="0" smtClean="0"/>
              <a:t>Add a declaration</a:t>
            </a:r>
          </a:p>
          <a:p>
            <a:pPr marL="2324100" lvl="3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3600" dirty="0" smtClean="0">
                <a:solidFill>
                  <a:srgbClr val="BFBFBF"/>
                </a:solidFill>
                <a:latin typeface="Courier"/>
                <a:cs typeface="Courier"/>
              </a:rPr>
              <a:t>&lt;</a:t>
            </a:r>
            <a:r>
              <a:rPr lang="en-US" sz="3600" dirty="0" err="1" smtClean="0">
                <a:solidFill>
                  <a:srgbClr val="BFBFBF"/>
                </a:solidFill>
                <a:latin typeface="Courier"/>
                <a:cs typeface="Courier"/>
              </a:rPr>
              <a:t>ltng:require</a:t>
            </a:r>
            <a:r>
              <a:rPr lang="en-US" sz="3600" dirty="0" smtClean="0">
                <a:solidFill>
                  <a:srgbClr val="BFBFBF"/>
                </a:solidFill>
                <a:latin typeface="Courier"/>
                <a:cs typeface="Courier"/>
              </a:rPr>
              <a:t> styles="/resource/SLDS105/assets/styles/</a:t>
            </a:r>
            <a:r>
              <a:rPr lang="en-US" sz="3600" dirty="0" err="1" smtClean="0">
                <a:solidFill>
                  <a:srgbClr val="BFBFBF"/>
                </a:solidFill>
                <a:latin typeface="Courier"/>
                <a:cs typeface="Courier"/>
              </a:rPr>
              <a:t>salesforce</a:t>
            </a:r>
            <a:r>
              <a:rPr lang="en-US" sz="3600" dirty="0" smtClean="0">
                <a:solidFill>
                  <a:srgbClr val="BFBFBF"/>
                </a:solidFill>
                <a:latin typeface="Courier"/>
                <a:cs typeface="Courier"/>
              </a:rPr>
              <a:t>-lightning-design-</a:t>
            </a:r>
            <a:r>
              <a:rPr lang="en-US" sz="3600" dirty="0" err="1" smtClean="0">
                <a:solidFill>
                  <a:srgbClr val="BFBFBF"/>
                </a:solidFill>
                <a:latin typeface="Courier"/>
                <a:cs typeface="Courier"/>
              </a:rPr>
              <a:t>system.css</a:t>
            </a:r>
            <a:r>
              <a:rPr lang="en-US" sz="3600" dirty="0" smtClean="0">
                <a:solidFill>
                  <a:srgbClr val="BFBFBF"/>
                </a:solidFill>
                <a:latin typeface="Courier"/>
                <a:cs typeface="Courier"/>
              </a:rPr>
              <a:t>"/&gt;</a:t>
            </a:r>
          </a:p>
          <a:p>
            <a:pPr marL="1943100" lvl="2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000" dirty="0" smtClean="0"/>
              <a:t>Start writing your components</a:t>
            </a:r>
          </a:p>
          <a:p>
            <a:pPr marL="495300" lvl="1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endParaRPr lang="en-US" sz="4800" dirty="0"/>
          </a:p>
          <a:p>
            <a:pPr marL="1181100" lvl="1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800" dirty="0"/>
              <a:t>Open-source</a:t>
            </a:r>
          </a:p>
          <a:p>
            <a:pPr marL="1943100" lvl="2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000" dirty="0">
                <a:solidFill>
                  <a:srgbClr val="BFBFBF"/>
                </a:solidFill>
                <a:latin typeface="Courier"/>
                <a:cs typeface="Courier"/>
              </a:rPr>
              <a:t>https://</a:t>
            </a:r>
            <a:r>
              <a:rPr lang="en-US" sz="4000" dirty="0" err="1">
                <a:solidFill>
                  <a:srgbClr val="BFBFBF"/>
                </a:solidFill>
                <a:latin typeface="Courier"/>
                <a:cs typeface="Courier"/>
              </a:rPr>
              <a:t>github.com</a:t>
            </a:r>
            <a:r>
              <a:rPr lang="en-US" sz="4000" dirty="0">
                <a:solidFill>
                  <a:srgbClr val="BFBFBF"/>
                </a:solidFill>
                <a:latin typeface="Courier"/>
                <a:cs typeface="Courier"/>
              </a:rPr>
              <a:t>/</a:t>
            </a:r>
            <a:r>
              <a:rPr lang="en-US" sz="4000" dirty="0" err="1">
                <a:solidFill>
                  <a:srgbClr val="BFBFBF"/>
                </a:solidFill>
                <a:latin typeface="Courier"/>
                <a:cs typeface="Courier"/>
              </a:rPr>
              <a:t>salesforce-ux</a:t>
            </a:r>
            <a:r>
              <a:rPr lang="en-US" sz="4000" dirty="0">
                <a:solidFill>
                  <a:srgbClr val="BFBFBF"/>
                </a:solidFill>
                <a:latin typeface="Courier"/>
                <a:cs typeface="Courier"/>
              </a:rPr>
              <a:t>/design-system</a:t>
            </a:r>
            <a:endParaRPr lang="en-US" sz="4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685800" indent="-685800">
              <a:buFont typeface="Arial"/>
              <a:buChar char="•"/>
            </a:pPr>
            <a:endParaRPr lang="en-US" sz="4400" dirty="0">
              <a:solidFill>
                <a:srgbClr val="BFBFBF"/>
              </a:solidFill>
            </a:endParaRP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Salesforce</a:t>
            </a:r>
            <a:r>
              <a:rPr lang="en-US" dirty="0" smtClean="0"/>
              <a:t> Lightning Design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48">
        <p:fade/>
      </p:transition>
    </mc:Choice>
    <mc:Fallback xmlns="">
      <p:transition xmlns:p14="http://schemas.microsoft.com/office/powerpoint/2010/main" spd="med" advTm="1948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pPr marL="1181100" lvl="1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800" dirty="0" smtClean="0"/>
              <a:t>Method </a:t>
            </a:r>
            <a:r>
              <a:rPr lang="en-US" sz="4800" dirty="0"/>
              <a:t>of naming </a:t>
            </a:r>
            <a:r>
              <a:rPr lang="en-US" sz="4800" dirty="0" smtClean="0"/>
              <a:t>components</a:t>
            </a:r>
          </a:p>
          <a:p>
            <a:pPr marL="495300" lvl="1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endParaRPr lang="en-US" sz="4800" dirty="0" smtClean="0"/>
          </a:p>
          <a:p>
            <a:pPr marL="1181100" lvl="1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800" dirty="0" smtClean="0"/>
              <a:t>Blo</a:t>
            </a:r>
            <a:r>
              <a:rPr lang="en-US" sz="4800" dirty="0"/>
              <a:t>c</a:t>
            </a:r>
            <a:r>
              <a:rPr lang="en-US" sz="4800" dirty="0" smtClean="0"/>
              <a:t>k: </a:t>
            </a:r>
          </a:p>
          <a:p>
            <a:pPr marL="1943100" lvl="2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000" dirty="0"/>
              <a:t>M</a:t>
            </a:r>
            <a:r>
              <a:rPr lang="en-US" sz="4000" dirty="0" smtClean="0"/>
              <a:t>ain component name</a:t>
            </a:r>
          </a:p>
          <a:p>
            <a:pPr marL="1181100" lvl="1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800" dirty="0" smtClean="0"/>
              <a:t>Element: </a:t>
            </a:r>
          </a:p>
          <a:p>
            <a:pPr marL="1943100" lvl="2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000" dirty="0"/>
              <a:t>P</a:t>
            </a:r>
            <a:r>
              <a:rPr lang="en-US" sz="4000" dirty="0" smtClean="0"/>
              <a:t>art of a component</a:t>
            </a:r>
          </a:p>
          <a:p>
            <a:pPr marL="1943100" lvl="2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000" dirty="0" smtClean="0"/>
              <a:t>Separated by two underscore __</a:t>
            </a:r>
          </a:p>
          <a:p>
            <a:pPr marL="1181100" lvl="1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800" dirty="0" smtClean="0"/>
              <a:t>Modifier:</a:t>
            </a:r>
          </a:p>
          <a:p>
            <a:pPr marL="1943100" lvl="2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000" dirty="0" smtClean="0"/>
              <a:t>Component or element variation</a:t>
            </a:r>
          </a:p>
          <a:p>
            <a:pPr marL="1943100" lvl="2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000" dirty="0" smtClean="0"/>
              <a:t>Separated by two dashes --</a:t>
            </a:r>
          </a:p>
          <a:p>
            <a:pPr marL="1943100" lvl="2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endParaRPr lang="en-US" sz="4000" dirty="0" smtClean="0"/>
          </a:p>
          <a:p>
            <a:pPr marL="1181100" lvl="1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800" dirty="0"/>
              <a:t>Example: </a:t>
            </a:r>
            <a:r>
              <a:rPr lang="en-US" sz="4800" dirty="0" err="1">
                <a:solidFill>
                  <a:srgbClr val="A6A6A6"/>
                </a:solidFill>
                <a:latin typeface="Courier"/>
                <a:cs typeface="Courier"/>
              </a:rPr>
              <a:t>slds</a:t>
            </a:r>
            <a:r>
              <a:rPr lang="en-US" sz="4800" dirty="0">
                <a:solidFill>
                  <a:srgbClr val="A6A6A6"/>
                </a:solidFill>
                <a:latin typeface="Courier"/>
                <a:cs typeface="Courier"/>
              </a:rPr>
              <a:t>-</a:t>
            </a:r>
            <a:r>
              <a:rPr lang="en-US" sz="4800" dirty="0" err="1" smtClean="0">
                <a:solidFill>
                  <a:srgbClr val="A6A6A6"/>
                </a:solidFill>
                <a:latin typeface="Courier"/>
                <a:cs typeface="Courier"/>
              </a:rPr>
              <a:t>modal__header</a:t>
            </a:r>
            <a:r>
              <a:rPr lang="en-US" sz="4800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sz="4800" dirty="0" err="1">
                <a:solidFill>
                  <a:srgbClr val="A6A6A6"/>
                </a:solidFill>
                <a:latin typeface="Courier"/>
                <a:cs typeface="Courier"/>
              </a:rPr>
              <a:t>slds</a:t>
            </a:r>
            <a:r>
              <a:rPr lang="en-US" sz="4800" dirty="0">
                <a:solidFill>
                  <a:srgbClr val="A6A6A6"/>
                </a:solidFill>
                <a:latin typeface="Courier"/>
                <a:cs typeface="Courier"/>
              </a:rPr>
              <a:t>-text-heading--medium</a:t>
            </a:r>
            <a:endParaRPr lang="en-US" sz="4800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pPr marL="685800" indent="-685800">
              <a:buFont typeface="Arial"/>
              <a:buChar char="•"/>
            </a:pPr>
            <a:endParaRPr lang="en-US" sz="44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BEM Naming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15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48">
        <p:fade/>
      </p:transition>
    </mc:Choice>
    <mc:Fallback xmlns="">
      <p:transition xmlns:p14="http://schemas.microsoft.com/office/powerpoint/2010/main" spd="med" advTm="1948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xfrm>
            <a:off x="11805114" y="2928915"/>
            <a:ext cx="10910233" cy="7857727"/>
          </a:xfrm>
          <a:prstGeom prst="rect">
            <a:avLst/>
          </a:prstGeom>
        </p:spPr>
        <p:txBody>
          <a:bodyPr anchor="ctr"/>
          <a:lstStyle/>
          <a:p>
            <a:r>
              <a:rPr lang="en-US" sz="6600" b="1" dirty="0" smtClean="0">
                <a:latin typeface="Salesforce Sans"/>
                <a:cs typeface="Salesforce Sans"/>
              </a:rPr>
              <a:t>Examples</a:t>
            </a:r>
            <a:r>
              <a:rPr lang="en-US" sz="6600" b="1" dirty="0">
                <a:latin typeface="Salesforce Sans"/>
                <a:cs typeface="Salesforce Sans"/>
              </a:rPr>
              <a:t> </a:t>
            </a:r>
            <a:r>
              <a:rPr lang="en-US" sz="6600" b="1" dirty="0" smtClean="0">
                <a:latin typeface="Salesforce Sans"/>
                <a:cs typeface="Salesforce Sans"/>
              </a:rPr>
              <a:t>set 9:</a:t>
            </a:r>
            <a:br>
              <a:rPr lang="en-US" sz="6600" b="1" dirty="0" smtClean="0">
                <a:latin typeface="Salesforce Sans"/>
                <a:cs typeface="Salesforce Sans"/>
              </a:rPr>
            </a:br>
            <a:r>
              <a:rPr lang="en-US" sz="6600" b="1" dirty="0" smtClean="0">
                <a:latin typeface="Salesforce Sans"/>
                <a:cs typeface="Salesforce Sans"/>
              </a:rPr>
              <a:t/>
            </a:r>
            <a:br>
              <a:rPr lang="en-US" sz="6600" b="1" dirty="0" smtClean="0">
                <a:latin typeface="Salesforce Sans"/>
                <a:cs typeface="Salesforce Sans"/>
              </a:rPr>
            </a:br>
            <a:r>
              <a:rPr lang="en-US" sz="5400" dirty="0" smtClean="0">
                <a:latin typeface="Salesforce Sans"/>
                <a:cs typeface="Salesforce Sans"/>
              </a:rPr>
              <a:t>Using SLDS</a:t>
            </a:r>
            <a:r>
              <a:rPr lang="en-US" sz="5400" dirty="0">
                <a:latin typeface="Salesforce Sans"/>
                <a:cs typeface="Salesforce Sans"/>
              </a:rPr>
              <a:t/>
            </a:r>
            <a:br>
              <a:rPr lang="en-US" sz="5400" dirty="0">
                <a:latin typeface="Salesforce Sans"/>
                <a:cs typeface="Salesforce Sans"/>
              </a:rPr>
            </a:br>
            <a:r>
              <a:rPr lang="en-US" sz="5400" dirty="0" smtClean="0">
                <a:solidFill>
                  <a:srgbClr val="A6A6A6"/>
                </a:solidFill>
                <a:latin typeface="Courier"/>
                <a:cs typeface="Courier"/>
              </a:rPr>
              <a:t>/c/basics203.app</a:t>
            </a:r>
            <a:endParaRPr lang="en-US" sz="54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pic>
        <p:nvPicPr>
          <p:cNvPr id="259" name="Salesforce_Logo_RGB_8_13_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87" y="4419600"/>
            <a:ext cx="6965103" cy="4876800"/>
          </a:xfrm>
          <a:prstGeom prst="rect">
            <a:avLst/>
          </a:prstGeom>
          <a:ln w="12700">
            <a:miter lim="400000"/>
          </a:ln>
          <a:effectLst>
            <a:outerShdw blurRad="406400" dir="5400000" rotWithShape="0">
              <a:srgbClr val="193461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778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07">
        <p:fade/>
      </p:transition>
    </mc:Choice>
    <mc:Fallback xmlns="">
      <p:transition xmlns:p14="http://schemas.microsoft.com/office/powerpoint/2010/main" spd="med" advTm="2707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2"/>
          <p:cNvSpPr/>
          <p:nvPr/>
        </p:nvSpPr>
        <p:spPr>
          <a:xfrm flipH="1">
            <a:off x="0" y="0"/>
            <a:ext cx="24384000" cy="13716000"/>
          </a:xfrm>
          <a:prstGeom prst="rect">
            <a:avLst/>
          </a:prstGeom>
          <a:gradFill flip="none" rotWithShape="1">
            <a:gsLst>
              <a:gs pos="33000">
                <a:srgbClr val="09355C">
                  <a:alpha val="0"/>
                </a:srgbClr>
              </a:gs>
              <a:gs pos="100000">
                <a:srgbClr val="0075B4">
                  <a:alpha val="70000"/>
                </a:srgbClr>
              </a:gs>
            </a:gsLst>
            <a:lin ang="4500000" scaled="0"/>
            <a:tileRect/>
          </a:gra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12" name="Shape 122"/>
          <p:cNvSpPr/>
          <p:nvPr/>
        </p:nvSpPr>
        <p:spPr>
          <a:xfrm flipH="1">
            <a:off x="0" y="0"/>
            <a:ext cx="24384000" cy="13716000"/>
          </a:xfrm>
          <a:prstGeom prst="rect">
            <a:avLst/>
          </a:prstGeom>
          <a:gradFill flip="none" rotWithShape="1">
            <a:gsLst>
              <a:gs pos="38000">
                <a:srgbClr val="09355C">
                  <a:alpha val="0"/>
                </a:srgbClr>
              </a:gs>
              <a:gs pos="100000">
                <a:srgbClr val="0075B4">
                  <a:alpha val="70000"/>
                </a:srgbClr>
              </a:gs>
            </a:gsLst>
            <a:lin ang="13500000" scaled="1"/>
            <a:tileRect/>
          </a:gra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320" name="Shape 320"/>
          <p:cNvSpPr>
            <a:spLocks noGrp="1"/>
          </p:cNvSpPr>
          <p:nvPr>
            <p:ph type="title" idx="4294967295"/>
          </p:nvPr>
        </p:nvSpPr>
        <p:spPr>
          <a:xfrm>
            <a:off x="6054486" y="5479945"/>
            <a:ext cx="12351228" cy="2756110"/>
          </a:xfrm>
          <a:prstGeom prst="rect">
            <a:avLst/>
          </a:prstGeom>
        </p:spPr>
        <p:txBody>
          <a:bodyPr/>
          <a:lstStyle>
            <a:lvl1pPr algn="ctr">
              <a:defRPr sz="17000" spc="0"/>
            </a:lvl1pPr>
          </a:lstStyle>
          <a:p>
            <a:r>
              <a:t>thank y   u</a:t>
            </a:r>
          </a:p>
        </p:txBody>
      </p:sp>
      <p:pic>
        <p:nvPicPr>
          <p:cNvPr id="322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t="12205" r="78294" b="31517"/>
          <a:stretch>
            <a:fillRect/>
          </a:stretch>
        </p:blipFill>
        <p:spPr>
          <a:xfrm>
            <a:off x="14344477" y="6550280"/>
            <a:ext cx="1582876" cy="10797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7102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205866" y="2273300"/>
            <a:ext cx="4291672" cy="11429999"/>
          </a:xfrm>
          <a:prstGeom prst="rect">
            <a:avLst/>
          </a:prstGeom>
          <a:gradFill flip="none" rotWithShape="1">
            <a:gsLst>
              <a:gs pos="0">
                <a:srgbClr val="1487CD">
                  <a:alpha val="50000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Single Page Application Frameworks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555766" y="3415967"/>
            <a:ext cx="19573076" cy="5262407"/>
            <a:chOff x="2555766" y="3415967"/>
            <a:chExt cx="19573076" cy="5262407"/>
          </a:xfrm>
        </p:grpSpPr>
        <p:grpSp>
          <p:nvGrpSpPr>
            <p:cNvPr id="16" name="Group 15"/>
            <p:cNvGrpSpPr/>
            <p:nvPr/>
          </p:nvGrpSpPr>
          <p:grpSpPr>
            <a:xfrm>
              <a:off x="2555766" y="4842243"/>
              <a:ext cx="19573076" cy="3836131"/>
              <a:chOff x="1989150" y="2924177"/>
              <a:chExt cx="8013535" cy="1570575"/>
            </a:xfrm>
          </p:grpSpPr>
          <p:pic>
            <p:nvPicPr>
              <p:cNvPr id="18" name="Shape 695"/>
              <p:cNvPicPr preferRelativeResize="0"/>
              <p:nvPr/>
            </p:nvPicPr>
            <p:blipFill rotWithShape="1">
              <a:blip r:embed="rId3">
                <a:alphaModFix/>
              </a:blip>
              <a:srcRect l="-2" r="61794" b="36435"/>
              <a:stretch/>
            </p:blipFill>
            <p:spPr>
              <a:xfrm>
                <a:off x="1989150" y="2924177"/>
                <a:ext cx="3137222" cy="1223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Shape 69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379292" y="3057426"/>
                <a:ext cx="895575" cy="895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Shape 69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881299" y="3127481"/>
                <a:ext cx="794674" cy="7554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Shape 699"/>
              <p:cNvSpPr txBox="1"/>
              <p:nvPr/>
            </p:nvSpPr>
            <p:spPr>
              <a:xfrm>
                <a:off x="2154724" y="4077752"/>
                <a:ext cx="1448100" cy="41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>
                  <a:spcBef>
                    <a:spcPts val="0"/>
                  </a:spcBef>
                  <a:buNone/>
                </a:pPr>
                <a:r>
                  <a:rPr lang="en-US" sz="4800">
                    <a:solidFill>
                      <a:srgbClr val="FFFFFF"/>
                    </a:solidFill>
                  </a:rPr>
                  <a:t>Polymer</a:t>
                </a:r>
              </a:p>
            </p:txBody>
          </p:sp>
          <p:sp>
            <p:nvSpPr>
              <p:cNvPr id="27" name="Shape 700"/>
              <p:cNvSpPr txBox="1"/>
              <p:nvPr/>
            </p:nvSpPr>
            <p:spPr>
              <a:xfrm>
                <a:off x="3673124" y="4077752"/>
                <a:ext cx="1448100" cy="41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 sz="4800">
                    <a:solidFill>
                      <a:srgbClr val="FFFFFF"/>
                    </a:solidFill>
                  </a:rPr>
                  <a:t>React</a:t>
                </a:r>
              </a:p>
            </p:txBody>
          </p:sp>
          <p:sp>
            <p:nvSpPr>
              <p:cNvPr id="28" name="Shape 701"/>
              <p:cNvSpPr txBox="1"/>
              <p:nvPr/>
            </p:nvSpPr>
            <p:spPr>
              <a:xfrm>
                <a:off x="5294292" y="3429833"/>
                <a:ext cx="1448100" cy="41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 sz="4800" dirty="0">
                    <a:solidFill>
                      <a:srgbClr val="FFFFFF"/>
                    </a:solidFill>
                  </a:rPr>
                  <a:t>Lightning</a:t>
                </a:r>
              </a:p>
            </p:txBody>
          </p:sp>
          <p:sp>
            <p:nvSpPr>
              <p:cNvPr id="29" name="Shape 702"/>
              <p:cNvSpPr txBox="1"/>
              <p:nvPr/>
            </p:nvSpPr>
            <p:spPr>
              <a:xfrm>
                <a:off x="7147599" y="4077752"/>
                <a:ext cx="1448100" cy="41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 sz="4800">
                    <a:solidFill>
                      <a:srgbClr val="FFFFFF"/>
                    </a:solidFill>
                  </a:rPr>
                  <a:t>Angular</a:t>
                </a:r>
              </a:p>
            </p:txBody>
          </p:sp>
          <p:sp>
            <p:nvSpPr>
              <p:cNvPr id="32" name="Shape 703"/>
              <p:cNvSpPr txBox="1"/>
              <p:nvPr/>
            </p:nvSpPr>
            <p:spPr>
              <a:xfrm>
                <a:off x="8554585" y="4077750"/>
                <a:ext cx="1448100" cy="41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 sz="4800">
                    <a:solidFill>
                      <a:srgbClr val="FFFFFF"/>
                    </a:solidFill>
                  </a:rPr>
                  <a:t>Ember</a:t>
                </a:r>
              </a:p>
            </p:txBody>
          </p:sp>
          <p:sp>
            <p:nvSpPr>
              <p:cNvPr id="19" name="Shape 702"/>
              <p:cNvSpPr txBox="1"/>
              <p:nvPr/>
            </p:nvSpPr>
            <p:spPr>
              <a:xfrm>
                <a:off x="5294292" y="4003871"/>
                <a:ext cx="1448100" cy="41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 sz="6600" dirty="0" smtClean="0">
                    <a:solidFill>
                      <a:srgbClr val="BFBFBF"/>
                    </a:solidFill>
                    <a:latin typeface="Courier"/>
                    <a:cs typeface="Courier"/>
                  </a:rPr>
                  <a:t>Aura</a:t>
                </a:r>
                <a:endParaRPr lang="en-US" sz="6600" dirty="0">
                  <a:solidFill>
                    <a:srgbClr val="BFBFBF"/>
                  </a:solidFill>
                  <a:latin typeface="Courier"/>
                  <a:cs typeface="Courier"/>
                </a:endParaRPr>
              </a:p>
            </p:txBody>
          </p:sp>
        </p:grpSp>
        <p:pic>
          <p:nvPicPr>
            <p:cNvPr id="17" name="Shape 695"/>
            <p:cNvPicPr preferRelativeResize="0"/>
            <p:nvPr/>
          </p:nvPicPr>
          <p:blipFill rotWithShape="1">
            <a:blip r:embed="rId3">
              <a:alphaModFix/>
            </a:blip>
            <a:srcRect l="38321" r="40708" b="36435"/>
            <a:stretch/>
          </p:blipFill>
          <p:spPr>
            <a:xfrm>
              <a:off x="10241280" y="3415967"/>
              <a:ext cx="4206240" cy="29873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1396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90">
        <p:fade/>
      </p:transition>
    </mc:Choice>
    <mc:Fallback xmlns="">
      <p:transition xmlns:p14="http://schemas.microsoft.com/office/powerpoint/2010/main" spd="med" advTm="659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18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1145943" y="297218"/>
            <a:ext cx="11240685" cy="5817726"/>
          </a:xfrm>
          <a:prstGeom prst="rect">
            <a:avLst/>
          </a:prstGeom>
        </p:spPr>
        <p:txBody>
          <a:bodyPr/>
          <a:lstStyle/>
          <a:p>
            <a:r>
              <a:rPr lang="en-US" sz="8800" dirty="0" smtClean="0"/>
              <a:t>Title Slide</a:t>
            </a:r>
            <a:endParaRPr sz="8800" dirty="0"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With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Marc </a:t>
            </a:r>
            <a:r>
              <a:rPr lang="en-US" dirty="0" err="1"/>
              <a:t>Benioff</a:t>
            </a:r>
            <a:endParaRPr lang="en-US" dirty="0"/>
          </a:p>
          <a:p>
            <a:r>
              <a:rPr lang="en-US" dirty="0"/>
              <a:t>CEO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1656202" y="10580716"/>
            <a:ext cx="10920249" cy="777240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jfparadis</a:t>
            </a:r>
            <a:endParaRPr lang="en-US" dirty="0"/>
          </a:p>
        </p:txBody>
      </p:sp>
      <p:pic>
        <p:nvPicPr>
          <p:cNvPr id="1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5944" y="10580716"/>
            <a:ext cx="398371" cy="3237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36688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Secondary Title Slide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With subtitle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Marc </a:t>
            </a:r>
            <a:r>
              <a:rPr lang="en-US" dirty="0" err="1" smtClean="0"/>
              <a:t>Benioff</a:t>
            </a:r>
            <a:endParaRPr lang="en-US" dirty="0" smtClean="0"/>
          </a:p>
          <a:p>
            <a:r>
              <a:rPr lang="en-US" dirty="0" smtClean="0"/>
              <a:t>CEO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2482734" y="10580716"/>
            <a:ext cx="10941165" cy="777240"/>
          </a:xfrm>
        </p:spPr>
        <p:txBody>
          <a:bodyPr/>
          <a:lstStyle/>
          <a:p>
            <a:r>
              <a:rPr lang="en-US" baseline="0" dirty="0" smtClean="0"/>
              <a:t>@</a:t>
            </a:r>
            <a:r>
              <a:rPr lang="en-US" baseline="0" dirty="0" err="1" smtClean="0"/>
              <a:t>marcbenioff</a:t>
            </a:r>
            <a:endParaRPr lang="en-US" baseline="0" dirty="0"/>
          </a:p>
        </p:txBody>
      </p:sp>
      <p:pic>
        <p:nvPicPr>
          <p:cNvPr id="2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3392" y="10580716"/>
            <a:ext cx="398371" cy="3237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and Subtitle Slide</a:t>
            </a:r>
          </a:p>
        </p:txBody>
      </p:sp>
      <p:sp>
        <p:nvSpPr>
          <p:cNvPr id="238" name="Shape 23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With logo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and Subtitle Slide</a:t>
            </a:r>
          </a:p>
        </p:txBody>
      </p:sp>
      <p:sp>
        <p:nvSpPr>
          <p:cNvPr id="242" name="Shape 24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Without logo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And content</a:t>
            </a:r>
          </a:p>
        </p:txBody>
      </p:sp>
      <p:sp>
        <p:nvSpPr>
          <p:cNvPr id="246" name="Shape 2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and Subtitle Slide</a:t>
            </a:r>
          </a:p>
        </p:txBody>
      </p:sp>
      <p:sp>
        <p:nvSpPr>
          <p:cNvPr id="248" name="Shape 24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With logo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And content</a:t>
            </a: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and Subtitle Slide</a:t>
            </a:r>
          </a:p>
        </p:txBody>
      </p:sp>
      <p:sp>
        <p:nvSpPr>
          <p:cNvPr id="253" name="Shape 25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Without logo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Customer Title Slide</a:t>
            </a:r>
          </a:p>
        </p:txBody>
      </p:sp>
      <p:sp>
        <p:nvSpPr>
          <p:cNvPr id="258" name="Shape 25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of Customer</a:t>
            </a:r>
          </a:p>
        </p:txBody>
      </p:sp>
      <p:pic>
        <p:nvPicPr>
          <p:cNvPr id="259" name="Salesforce_Logo_RGB_8_13_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87" y="4419600"/>
            <a:ext cx="6965103" cy="4876800"/>
          </a:xfrm>
          <a:prstGeom prst="rect">
            <a:avLst/>
          </a:prstGeom>
          <a:ln w="12700">
            <a:miter lim="400000"/>
          </a:ln>
          <a:effectLst>
            <a:outerShdw blurRad="406400" dir="5400000" rotWithShape="0">
              <a:srgbClr val="193461">
                <a:alpha val="3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Segue Slide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Segue Slide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56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81100" lvl="1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800" dirty="0"/>
              <a:t>Available at </a:t>
            </a:r>
            <a:r>
              <a:rPr lang="en-US" sz="4800" dirty="0">
                <a:solidFill>
                  <a:srgbClr val="BFBFBF"/>
                </a:solidFill>
                <a:latin typeface="Courier"/>
                <a:cs typeface="Courier"/>
              </a:rPr>
              <a:t>https://</a:t>
            </a:r>
            <a:r>
              <a:rPr lang="en-US" sz="4800" dirty="0" err="1">
                <a:solidFill>
                  <a:srgbClr val="BFBFBF"/>
                </a:solidFill>
                <a:latin typeface="Courier"/>
                <a:cs typeface="Courier"/>
              </a:rPr>
              <a:t>github.com</a:t>
            </a:r>
            <a:r>
              <a:rPr lang="en-US" sz="4800" dirty="0">
                <a:solidFill>
                  <a:srgbClr val="BFBFBF"/>
                </a:solidFill>
                <a:latin typeface="Courier"/>
                <a:cs typeface="Courier"/>
              </a:rPr>
              <a:t>/</a:t>
            </a:r>
            <a:r>
              <a:rPr lang="en-US" sz="4800" dirty="0" err="1">
                <a:solidFill>
                  <a:srgbClr val="BFBFBF"/>
                </a:solidFill>
                <a:latin typeface="Courier"/>
                <a:cs typeface="Courier"/>
              </a:rPr>
              <a:t>forcedotcom</a:t>
            </a:r>
            <a:r>
              <a:rPr lang="en-US" sz="4800" dirty="0">
                <a:solidFill>
                  <a:srgbClr val="BFBFBF"/>
                </a:solidFill>
                <a:latin typeface="Courier"/>
                <a:cs typeface="Courier"/>
              </a:rPr>
              <a:t>/aura</a:t>
            </a:r>
            <a:endParaRPr lang="en-US" sz="4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81100" lvl="1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800" dirty="0" smtClean="0"/>
              <a:t>Think of Aura in Lightning as </a:t>
            </a:r>
            <a:r>
              <a:rPr lang="en-US" sz="4800" dirty="0" err="1"/>
              <a:t>W</a:t>
            </a:r>
            <a:r>
              <a:rPr lang="en-US" sz="4800" dirty="0" err="1" smtClean="0"/>
              <a:t>ebkit</a:t>
            </a:r>
            <a:r>
              <a:rPr lang="en-US" sz="4800" dirty="0" smtClean="0"/>
              <a:t> in Safari and Chrome</a:t>
            </a:r>
          </a:p>
          <a:p>
            <a:pPr marL="1181100" lvl="1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800" dirty="0" smtClean="0">
                <a:latin typeface="Proxima Nova"/>
                <a:ea typeface="Proxima Nova"/>
                <a:cs typeface="Proxima Nova"/>
                <a:sym typeface="Proxima Nova"/>
              </a:rPr>
              <a:t>Transparency</a:t>
            </a:r>
          </a:p>
          <a:p>
            <a:pPr marL="1181100" lvl="1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800" dirty="0" smtClean="0">
                <a:latin typeface="Proxima Nova"/>
                <a:ea typeface="Proxima Nova"/>
                <a:cs typeface="Proxima Nova"/>
                <a:sym typeface="Proxima Nova"/>
              </a:rPr>
              <a:t>Learning tool</a:t>
            </a:r>
          </a:p>
          <a:p>
            <a:pPr marL="1181100" lvl="1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800" dirty="0" smtClean="0">
                <a:latin typeface="Proxima Nova"/>
                <a:ea typeface="Proxima Nova"/>
                <a:cs typeface="Proxima Nova"/>
                <a:sym typeface="Proxima Nova"/>
              </a:rPr>
              <a:t>Open to contributions</a:t>
            </a:r>
          </a:p>
          <a:p>
            <a:pPr marL="1181100" lvl="1" indent="-6858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4800" dirty="0" smtClean="0"/>
              <a:t>Contains</a:t>
            </a:r>
            <a:r>
              <a:rPr lang="en-US" sz="4800" dirty="0"/>
              <a:t> </a:t>
            </a:r>
            <a:r>
              <a:rPr lang="en-US" sz="4800" dirty="0" smtClean="0"/>
              <a:t>features </a:t>
            </a:r>
            <a:r>
              <a:rPr lang="en-US" sz="4800" dirty="0"/>
              <a:t>and components </a:t>
            </a:r>
            <a:r>
              <a:rPr lang="en-US" sz="4800" dirty="0" smtClean="0"/>
              <a:t>not yet exposed in Lightning</a:t>
            </a:r>
            <a:endParaRPr lang="en-US" sz="48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95300" lvl="1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endParaRPr lang="en-US" sz="4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Open-Source Framework: Aura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429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434">
        <p:fade/>
      </p:transition>
    </mc:Choice>
    <mc:Fallback xmlns="">
      <p:transition xmlns:p14="http://schemas.microsoft.com/office/powerpoint/2010/main" spd="med" advTm="47434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463" y="0"/>
            <a:ext cx="20220644" cy="13716000"/>
          </a:xfrm>
          <a:prstGeom prst="rect">
            <a:avLst/>
          </a:prstGeom>
        </p:spPr>
      </p:pic>
      <p:pic>
        <p:nvPicPr>
          <p:cNvPr id="269" name="TrailheaDX - Keynote Terrain Pattern.png"/>
          <p:cNvPicPr>
            <a:picLocks noChangeAspect="1"/>
          </p:cNvPicPr>
          <p:nvPr/>
        </p:nvPicPr>
        <p:blipFill>
          <a:blip r:embed="rId6">
            <a:alphaModFix amt="49885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7360144" y="-116161"/>
            <a:ext cx="9515489" cy="18374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9978" y="8514"/>
                </a:lnTo>
                <a:lnTo>
                  <a:pt x="3170" y="8591"/>
                </a:lnTo>
                <a:lnTo>
                  <a:pt x="9724" y="0"/>
                </a:lnTo>
                <a:lnTo>
                  <a:pt x="21600" y="0"/>
                </a:lnTo>
                <a:lnTo>
                  <a:pt x="13524" y="7438"/>
                </a:lnTo>
                <a:lnTo>
                  <a:pt x="20992" y="7504"/>
                </a:lnTo>
                <a:lnTo>
                  <a:pt x="60" y="21600"/>
                </a:lnTo>
                <a:lnTo>
                  <a:pt x="0" y="21600"/>
                </a:lnTo>
              </a:path>
            </a:pathLst>
          </a:cu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0" y="0"/>
            <a:ext cx="11755438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6819" y="21600"/>
                </a:lnTo>
                <a:lnTo>
                  <a:pt x="21600" y="11222"/>
                </a:lnTo>
                <a:lnTo>
                  <a:pt x="16090" y="11326"/>
                </a:lnTo>
                <a:lnTo>
                  <a:pt x="2131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66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Sales Cloud Lightning</a:t>
            </a:r>
          </a:p>
        </p:txBody>
      </p:sp>
      <p:pic>
        <p:nvPicPr>
          <p:cNvPr id="275" name="TrailheaDX - Keynote Terrain Pattern.png"/>
          <p:cNvPicPr>
            <a:picLocks noChangeAspect="1"/>
          </p:cNvPicPr>
          <p:nvPr/>
        </p:nvPicPr>
        <p:blipFill>
          <a:blip r:embed="rId6">
            <a:alphaModFix amt="49885"/>
            <a:extLst/>
          </a:blip>
          <a:srcRect r="51790"/>
          <a:stretch>
            <a:fillRect/>
          </a:stretch>
        </p:blipFill>
        <p:spPr>
          <a:xfrm>
            <a:off x="0" y="0"/>
            <a:ext cx="11755438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6819" y="21600"/>
                </a:lnTo>
                <a:lnTo>
                  <a:pt x="21600" y="11222"/>
                </a:lnTo>
                <a:lnTo>
                  <a:pt x="16090" y="11326"/>
                </a:lnTo>
                <a:lnTo>
                  <a:pt x="2131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98" name="opptykanban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1051203" y="4538871"/>
            <a:ext cx="9028225" cy="50783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" name="Group 3"/>
          <p:cNvGrpSpPr/>
          <p:nvPr/>
        </p:nvGrpSpPr>
        <p:grpSpPr>
          <a:xfrm>
            <a:off x="10644065" y="3987988"/>
            <a:ext cx="9817039" cy="7451093"/>
            <a:chOff x="10644065" y="3987988"/>
            <a:chExt cx="9817039" cy="7451093"/>
          </a:xfrm>
        </p:grpSpPr>
        <p:pic>
          <p:nvPicPr>
            <p:cNvPr id="57" name="Picture 56"/>
            <p:cNvPicPr>
              <a:picLocks/>
            </p:cNvPicPr>
            <p:nvPr/>
          </p:nvPicPr>
          <p:blipFill>
            <a:blip r:embed="rId8">
              <a:alphaModFix amt="4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20830" y="10833635"/>
              <a:ext cx="6258896" cy="6054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1" name="Group 301"/>
            <p:cNvGrpSpPr/>
            <p:nvPr/>
          </p:nvGrpSpPr>
          <p:grpSpPr>
            <a:xfrm>
              <a:off x="10644065" y="3987988"/>
              <a:ext cx="9817039" cy="7154130"/>
              <a:chOff x="0" y="0"/>
              <a:chExt cx="9817037" cy="7154129"/>
            </a:xfrm>
          </p:grpSpPr>
          <p:pic>
            <p:nvPicPr>
              <p:cNvPr id="299" name="SafariBrowserBar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/>
              <a:stretch>
                <a:fillRect/>
              </a:stretch>
            </p:blipFill>
            <p:spPr>
              <a:xfrm>
                <a:off x="391854" y="401083"/>
                <a:ext cx="9033518" cy="1881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0" name="Thunderbolt_Desktop-Monitor_Cutout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428" r="428"/>
              <a:stretch>
                <a:fillRect/>
              </a:stretch>
            </p:blipFill>
            <p:spPr>
              <a:xfrm>
                <a:off x="0" y="0"/>
                <a:ext cx="9817038" cy="71541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11959856" y="11800687"/>
            <a:ext cx="9887808" cy="1509443"/>
            <a:chOff x="11959856" y="11800687"/>
            <a:chExt cx="9887808" cy="1509443"/>
          </a:xfrm>
        </p:grpSpPr>
        <p:sp>
          <p:nvSpPr>
            <p:cNvPr id="291" name="Shape 291"/>
            <p:cNvSpPr/>
            <p:nvPr/>
          </p:nvSpPr>
          <p:spPr>
            <a:xfrm rot="10800000" flipH="1">
              <a:off x="11959856" y="11800687"/>
              <a:ext cx="9887808" cy="1509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237"/>
                  </a:moveTo>
                  <a:lnTo>
                    <a:pt x="0" y="363"/>
                  </a:lnTo>
                  <a:cubicBezTo>
                    <a:pt x="0" y="163"/>
                    <a:pt x="25" y="0"/>
                    <a:pt x="55" y="0"/>
                  </a:cubicBezTo>
                  <a:lnTo>
                    <a:pt x="21545" y="0"/>
                  </a:lnTo>
                  <a:cubicBezTo>
                    <a:pt x="21575" y="0"/>
                    <a:pt x="21600" y="163"/>
                    <a:pt x="21600" y="363"/>
                  </a:cubicBezTo>
                  <a:lnTo>
                    <a:pt x="21600" y="21237"/>
                  </a:lnTo>
                  <a:cubicBezTo>
                    <a:pt x="21600" y="21437"/>
                    <a:pt x="21575" y="21600"/>
                    <a:pt x="21545" y="21600"/>
                  </a:cubicBezTo>
                  <a:lnTo>
                    <a:pt x="55" y="21600"/>
                  </a:lnTo>
                  <a:cubicBezTo>
                    <a:pt x="25" y="21600"/>
                    <a:pt x="0" y="21437"/>
                    <a:pt x="0" y="21237"/>
                  </a:cubicBezTo>
                  <a:close/>
                </a:path>
              </a:pathLst>
            </a:custGeom>
            <a:solidFill>
              <a:srgbClr val="418FDE">
                <a:alpha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>
                <a:defRPr sz="2800"/>
              </a:pPr>
              <a:endParaRPr/>
            </a:p>
          </p:txBody>
        </p:sp>
        <p:pic>
          <p:nvPicPr>
            <p:cNvPr id="296" name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rcRect/>
            <a:stretch>
              <a:fillRect/>
            </a:stretch>
          </p:blipFill>
          <p:spPr>
            <a:xfrm>
              <a:off x="12703587" y="12196503"/>
              <a:ext cx="1888753" cy="5401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" name="Group 5"/>
            <p:cNvGrpSpPr/>
            <p:nvPr/>
          </p:nvGrpSpPr>
          <p:grpSpPr>
            <a:xfrm>
              <a:off x="15131084" y="12109326"/>
              <a:ext cx="2429388" cy="892166"/>
              <a:chOff x="15131084" y="12109326"/>
              <a:chExt cx="2429388" cy="892166"/>
            </a:xfrm>
          </p:grpSpPr>
          <p:sp>
            <p:nvSpPr>
              <p:cNvPr id="293" name="Shape 293"/>
              <p:cNvSpPr/>
              <p:nvPr/>
            </p:nvSpPr>
            <p:spPr>
              <a:xfrm flipV="1">
                <a:off x="15131084" y="12159050"/>
                <a:ext cx="1" cy="792719"/>
              </a:xfrm>
              <a:prstGeom prst="line">
                <a:avLst/>
              </a:prstGeom>
              <a:noFill/>
              <a:ln w="12700" cap="flat">
                <a:solidFill>
                  <a:srgbClr val="FFFFFF">
                    <a:alpha val="5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2800"/>
                </a:pPr>
                <a:endParaRPr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285929" y="12109326"/>
                <a:ext cx="2274543" cy="8921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1" i="0" u="none" strike="noStrike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Salesforce Sans"/>
                    <a:ea typeface="Salesforce Sans"/>
                    <a:cs typeface="Salesforce Sans"/>
                    <a:sym typeface="Salesforce Sans"/>
                  </a:rPr>
                  <a:t>Amy </a:t>
                </a:r>
                <a:r>
                  <a:rPr kumimoji="0" lang="en-US" sz="2800" b="1" i="0" u="none" strike="noStrike" cap="none" spc="0" normalizeH="0" baseline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Salesforce Sans"/>
                    <a:ea typeface="Salesforce Sans"/>
                    <a:cs typeface="Salesforce Sans"/>
                    <a:sym typeface="Salesforce Sans"/>
                  </a:rPr>
                  <a:t>Palan</a:t>
                </a:r>
                <a:endPara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Salesforce Sans"/>
                  <a:ea typeface="Salesforce Sans"/>
                  <a:cs typeface="Salesforce Sans"/>
                  <a:sym typeface="Salesforce Sans"/>
                </a:endParaRPr>
              </a:p>
              <a:p>
                <a:pPr marL="0" marR="0" indent="0" algn="l" defTabSz="4572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/>
                  <a:t>Partner</a:t>
                </a:r>
                <a:endParaRPr kumimoji="0" lang="en-US" sz="2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Salesforce Sans"/>
                  <a:ea typeface="Salesforce Sans"/>
                  <a:cs typeface="Salesforce Sans"/>
                  <a:sym typeface="Salesforce Sans"/>
                </a:endParaRPr>
              </a:p>
            </p:txBody>
          </p:sp>
        </p:grpSp>
      </p:grpSp>
      <p:pic>
        <p:nvPicPr>
          <p:cNvPr id="313" name="MD_AmiPalan_F22372x04B_325u_Med.png"/>
          <p:cNvPicPr>
            <a:picLocks noChangeAspect="1"/>
          </p:cNvPicPr>
          <p:nvPr/>
        </p:nvPicPr>
        <p:blipFill>
          <a:blip r:embed="rId12">
            <a:extLst/>
          </a:blip>
          <a:srcRect l="8192" t="4409" r="12322" b="32583"/>
          <a:stretch>
            <a:fillRect/>
          </a:stretch>
        </p:blipFill>
        <p:spPr>
          <a:xfrm rot="255712">
            <a:off x="16788011" y="591654"/>
            <a:ext cx="10236663" cy="14322643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hape 2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Salesforce Sans" charset="0"/>
                <a:ea typeface="Salesforce Sans" charset="0"/>
                <a:cs typeface="Salesforce Sans" charset="0"/>
              </a:rPr>
              <a:t>Sell the way you want</a:t>
            </a:r>
          </a:p>
          <a:p>
            <a:pPr lvl="1"/>
            <a:r>
              <a:rPr dirty="0"/>
              <a:t>Lightning Platform &amp; Ecosystem </a:t>
            </a:r>
          </a:p>
          <a:p>
            <a:r>
              <a:rPr dirty="0">
                <a:latin typeface="Salesforce Sans" charset="0"/>
                <a:ea typeface="Salesforce Sans" charset="0"/>
                <a:cs typeface="Salesforce Sans" charset="0"/>
              </a:rPr>
              <a:t>Sell faster</a:t>
            </a:r>
          </a:p>
          <a:p>
            <a:pPr lvl="1"/>
            <a:r>
              <a:rPr dirty="0"/>
              <a:t>Salesforce SteelBrick &amp; Microsoft Integrations</a:t>
            </a:r>
          </a:p>
          <a:p>
            <a:r>
              <a:rPr dirty="0">
                <a:latin typeface="Salesforce Sans" charset="0"/>
                <a:ea typeface="Salesforce Sans" charset="0"/>
                <a:cs typeface="Salesforce Sans" charset="0"/>
              </a:rPr>
              <a:t>Sell smarter</a:t>
            </a:r>
          </a:p>
          <a:p>
            <a:pPr lvl="1"/>
            <a:r>
              <a:rPr dirty="0"/>
              <a:t>SalesforceIQ &amp; Sales Wave Analytics</a:t>
            </a:r>
          </a:p>
          <a:p>
            <a:r>
              <a:rPr dirty="0">
                <a:latin typeface="Salesforce Sans" charset="0"/>
                <a:ea typeface="Salesforce Sans" charset="0"/>
                <a:cs typeface="Salesforce Sans" charset="0"/>
              </a:rPr>
              <a:t>Sell from anywhere</a:t>
            </a:r>
          </a:p>
          <a:p>
            <a:pPr lvl="1"/>
            <a:r>
              <a:rPr dirty="0"/>
              <a:t>Salesforce1 Mobile App 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#1 Sales application</a:t>
            </a:r>
          </a:p>
        </p:txBody>
      </p:sp>
      <p:grpSp>
        <p:nvGrpSpPr>
          <p:cNvPr id="287" name="Group 287"/>
          <p:cNvGrpSpPr/>
          <p:nvPr/>
        </p:nvGrpSpPr>
        <p:grpSpPr>
          <a:xfrm>
            <a:off x="1100666" y="609600"/>
            <a:ext cx="1735409" cy="1206501"/>
            <a:chOff x="0" y="0"/>
            <a:chExt cx="1735407" cy="1206500"/>
          </a:xfrm>
        </p:grpSpPr>
        <p:pic>
          <p:nvPicPr>
            <p:cNvPr id="276" name="Analytics_Bar_Chart_Icon_White-filtered.png"/>
            <p:cNvPicPr>
              <a:picLocks noChangeAspect="1"/>
            </p:cNvPicPr>
            <p:nvPr/>
          </p:nvPicPr>
          <p:blipFill>
            <a:blip r:embed="rId13">
              <a:alphaModFix amt="30419"/>
              <a:extLst/>
            </a:blip>
            <a:srcRect l="7646" r="7646"/>
            <a:stretch>
              <a:fillRect/>
            </a:stretch>
          </p:blipFill>
          <p:spPr>
            <a:xfrm>
              <a:off x="539512" y="794583"/>
              <a:ext cx="203556" cy="2050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7" name="Shape 277"/>
            <p:cNvSpPr/>
            <p:nvPr/>
          </p:nvSpPr>
          <p:spPr>
            <a:xfrm>
              <a:off x="-1" y="0"/>
              <a:ext cx="1735409" cy="1206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6" h="21045" extrusionOk="0">
                  <a:moveTo>
                    <a:pt x="5555" y="0"/>
                  </a:moveTo>
                  <a:cubicBezTo>
                    <a:pt x="4513" y="0"/>
                    <a:pt x="3471" y="575"/>
                    <a:pt x="2676" y="1728"/>
                  </a:cubicBezTo>
                  <a:cubicBezTo>
                    <a:pt x="1483" y="3457"/>
                    <a:pt x="1186" y="5994"/>
                    <a:pt x="1783" y="8126"/>
                  </a:cubicBezTo>
                  <a:cubicBezTo>
                    <a:pt x="1516" y="8347"/>
                    <a:pt x="1262" y="8618"/>
                    <a:pt x="1034" y="8949"/>
                  </a:cubicBezTo>
                  <a:cubicBezTo>
                    <a:pt x="-345" y="10949"/>
                    <a:pt x="-345" y="14191"/>
                    <a:pt x="1034" y="16191"/>
                  </a:cubicBezTo>
                  <a:cubicBezTo>
                    <a:pt x="1821" y="17333"/>
                    <a:pt x="2888" y="17819"/>
                    <a:pt x="3915" y="17657"/>
                  </a:cubicBezTo>
                  <a:cubicBezTo>
                    <a:pt x="3957" y="17651"/>
                    <a:pt x="3998" y="17644"/>
                    <a:pt x="4040" y="17635"/>
                  </a:cubicBezTo>
                  <a:cubicBezTo>
                    <a:pt x="4081" y="17627"/>
                    <a:pt x="4123" y="17616"/>
                    <a:pt x="4165" y="17606"/>
                  </a:cubicBezTo>
                  <a:cubicBezTo>
                    <a:pt x="4173" y="17604"/>
                    <a:pt x="4181" y="17603"/>
                    <a:pt x="4189" y="17601"/>
                  </a:cubicBezTo>
                  <a:cubicBezTo>
                    <a:pt x="4197" y="17599"/>
                    <a:pt x="4204" y="17596"/>
                    <a:pt x="4212" y="17595"/>
                  </a:cubicBezTo>
                  <a:lnTo>
                    <a:pt x="4213" y="17595"/>
                  </a:lnTo>
                  <a:cubicBezTo>
                    <a:pt x="4403" y="18244"/>
                    <a:pt x="4680" y="18852"/>
                    <a:pt x="5044" y="19381"/>
                  </a:cubicBezTo>
                  <a:cubicBezTo>
                    <a:pt x="6574" y="21600"/>
                    <a:pt x="9054" y="21600"/>
                    <a:pt x="10584" y="19381"/>
                  </a:cubicBezTo>
                  <a:cubicBezTo>
                    <a:pt x="10909" y="18910"/>
                    <a:pt x="11161" y="18375"/>
                    <a:pt x="11348" y="17806"/>
                  </a:cubicBezTo>
                  <a:lnTo>
                    <a:pt x="11355" y="17803"/>
                  </a:lnTo>
                  <a:cubicBezTo>
                    <a:pt x="12633" y="18568"/>
                    <a:pt x="14157" y="18199"/>
                    <a:pt x="15195" y="16693"/>
                  </a:cubicBezTo>
                  <a:cubicBezTo>
                    <a:pt x="15357" y="16459"/>
                    <a:pt x="15498" y="16206"/>
                    <a:pt x="15621" y="15942"/>
                  </a:cubicBezTo>
                  <a:cubicBezTo>
                    <a:pt x="17057" y="16341"/>
                    <a:pt x="18599" y="15734"/>
                    <a:pt x="19710" y="14122"/>
                  </a:cubicBezTo>
                  <a:cubicBezTo>
                    <a:pt x="19815" y="13970"/>
                    <a:pt x="19914" y="13812"/>
                    <a:pt x="20007" y="13649"/>
                  </a:cubicBezTo>
                  <a:cubicBezTo>
                    <a:pt x="20021" y="13625"/>
                    <a:pt x="20034" y="13600"/>
                    <a:pt x="20048" y="13576"/>
                  </a:cubicBezTo>
                  <a:cubicBezTo>
                    <a:pt x="20103" y="13475"/>
                    <a:pt x="20155" y="13372"/>
                    <a:pt x="20207" y="13268"/>
                  </a:cubicBezTo>
                  <a:cubicBezTo>
                    <a:pt x="20281" y="13118"/>
                    <a:pt x="20350" y="12964"/>
                    <a:pt x="20415" y="12806"/>
                  </a:cubicBezTo>
                  <a:cubicBezTo>
                    <a:pt x="20819" y="11830"/>
                    <a:pt x="21056" y="10693"/>
                    <a:pt x="21056" y="9475"/>
                  </a:cubicBezTo>
                  <a:cubicBezTo>
                    <a:pt x="21056" y="8833"/>
                    <a:pt x="20991" y="8213"/>
                    <a:pt x="20871" y="7627"/>
                  </a:cubicBezTo>
                  <a:cubicBezTo>
                    <a:pt x="20666" y="6578"/>
                    <a:pt x="20280" y="5588"/>
                    <a:pt x="19710" y="4762"/>
                  </a:cubicBezTo>
                  <a:cubicBezTo>
                    <a:pt x="18355" y="2797"/>
                    <a:pt x="16360" y="2327"/>
                    <a:pt x="14698" y="3351"/>
                  </a:cubicBezTo>
                  <a:cubicBezTo>
                    <a:pt x="14546" y="2995"/>
                    <a:pt x="14368" y="2655"/>
                    <a:pt x="14155" y="2345"/>
                  </a:cubicBezTo>
                  <a:cubicBezTo>
                    <a:pt x="12662" y="174"/>
                    <a:pt x="10261" y="140"/>
                    <a:pt x="8734" y="2231"/>
                  </a:cubicBezTo>
                  <a:cubicBezTo>
                    <a:pt x="8641" y="2058"/>
                    <a:pt x="8543" y="1888"/>
                    <a:pt x="8433" y="1728"/>
                  </a:cubicBezTo>
                  <a:cubicBezTo>
                    <a:pt x="7638" y="575"/>
                    <a:pt x="6596" y="0"/>
                    <a:pt x="5555" y="0"/>
                  </a:cubicBezTo>
                  <a:close/>
                  <a:moveTo>
                    <a:pt x="5555" y="299"/>
                  </a:moveTo>
                  <a:cubicBezTo>
                    <a:pt x="6544" y="299"/>
                    <a:pt x="7532" y="847"/>
                    <a:pt x="8286" y="1941"/>
                  </a:cubicBezTo>
                  <a:cubicBezTo>
                    <a:pt x="8450" y="2178"/>
                    <a:pt x="8593" y="2431"/>
                    <a:pt x="8720" y="2697"/>
                  </a:cubicBezTo>
                  <a:cubicBezTo>
                    <a:pt x="8754" y="2644"/>
                    <a:pt x="8785" y="2588"/>
                    <a:pt x="8821" y="2536"/>
                  </a:cubicBezTo>
                  <a:cubicBezTo>
                    <a:pt x="10239" y="473"/>
                    <a:pt x="12539" y="474"/>
                    <a:pt x="13958" y="2536"/>
                  </a:cubicBezTo>
                  <a:cubicBezTo>
                    <a:pt x="14207" y="2899"/>
                    <a:pt x="14412" y="3303"/>
                    <a:pt x="14574" y="3732"/>
                  </a:cubicBezTo>
                  <a:cubicBezTo>
                    <a:pt x="16199" y="2605"/>
                    <a:pt x="18202" y="3013"/>
                    <a:pt x="19548" y="4965"/>
                  </a:cubicBezTo>
                  <a:cubicBezTo>
                    <a:pt x="21255" y="7441"/>
                    <a:pt x="21255" y="11455"/>
                    <a:pt x="19548" y="13931"/>
                  </a:cubicBezTo>
                  <a:cubicBezTo>
                    <a:pt x="18453" y="15519"/>
                    <a:pt x="16923" y="16081"/>
                    <a:pt x="15515" y="15630"/>
                  </a:cubicBezTo>
                  <a:cubicBezTo>
                    <a:pt x="15382" y="15939"/>
                    <a:pt x="15226" y="16233"/>
                    <a:pt x="15041" y="16502"/>
                  </a:cubicBezTo>
                  <a:cubicBezTo>
                    <a:pt x="14001" y="18007"/>
                    <a:pt x="12449" y="18299"/>
                    <a:pt x="11206" y="17397"/>
                  </a:cubicBezTo>
                  <a:cubicBezTo>
                    <a:pt x="11026" y="18042"/>
                    <a:pt x="10757" y="18648"/>
                    <a:pt x="10396" y="19172"/>
                  </a:cubicBezTo>
                  <a:cubicBezTo>
                    <a:pt x="8959" y="21263"/>
                    <a:pt x="6626" y="21266"/>
                    <a:pt x="5193" y="19172"/>
                  </a:cubicBezTo>
                  <a:cubicBezTo>
                    <a:pt x="4809" y="18611"/>
                    <a:pt x="4532" y="17955"/>
                    <a:pt x="4356" y="17256"/>
                  </a:cubicBezTo>
                  <a:cubicBezTo>
                    <a:pt x="3270" y="17640"/>
                    <a:pt x="2079" y="17229"/>
                    <a:pt x="1224" y="16011"/>
                  </a:cubicBezTo>
                  <a:cubicBezTo>
                    <a:pt x="562" y="15067"/>
                    <a:pt x="229" y="13823"/>
                    <a:pt x="225" y="12576"/>
                  </a:cubicBezTo>
                  <a:cubicBezTo>
                    <a:pt x="221" y="11329"/>
                    <a:pt x="546" y="10080"/>
                    <a:pt x="1202" y="9127"/>
                  </a:cubicBezTo>
                  <a:cubicBezTo>
                    <a:pt x="1456" y="8758"/>
                    <a:pt x="1741" y="8463"/>
                    <a:pt x="2046" y="8237"/>
                  </a:cubicBezTo>
                  <a:cubicBezTo>
                    <a:pt x="1391" y="6168"/>
                    <a:pt x="1648" y="3644"/>
                    <a:pt x="2822" y="1941"/>
                  </a:cubicBezTo>
                  <a:cubicBezTo>
                    <a:pt x="3577" y="847"/>
                    <a:pt x="4566" y="299"/>
                    <a:pt x="5555" y="299"/>
                  </a:cubicBezTo>
                  <a:close/>
                </a:path>
              </a:pathLst>
            </a:custGeom>
            <a:solidFill>
              <a:srgbClr val="418F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/>
              </a:pPr>
              <a:endParaRPr/>
            </a:p>
          </p:txBody>
        </p:sp>
        <p:pic>
          <p:nvPicPr>
            <p:cNvPr id="278" name="Service-Icon_White.png"/>
            <p:cNvPicPr>
              <a:picLocks noChangeAspect="1"/>
            </p:cNvPicPr>
            <p:nvPr/>
          </p:nvPicPr>
          <p:blipFill>
            <a:blip r:embed="rId14">
              <a:alphaModFix amt="30419"/>
              <a:extLst/>
            </a:blip>
            <a:srcRect/>
            <a:stretch>
              <a:fillRect/>
            </a:stretch>
          </p:blipFill>
          <p:spPr>
            <a:xfrm>
              <a:off x="835993" y="254106"/>
              <a:ext cx="197149" cy="2072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9" name="Marking_Icon_White.png"/>
            <p:cNvPicPr>
              <a:picLocks noChangeAspect="1"/>
            </p:cNvPicPr>
            <p:nvPr/>
          </p:nvPicPr>
          <p:blipFill>
            <a:blip r:embed="rId15">
              <a:alphaModFix amt="30419"/>
              <a:extLst/>
            </a:blip>
            <a:stretch>
              <a:fillRect/>
            </a:stretch>
          </p:blipFill>
          <p:spPr>
            <a:xfrm>
              <a:off x="1259812" y="425343"/>
              <a:ext cx="173052" cy="2237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0" name="Community_Icon_White.png"/>
            <p:cNvPicPr>
              <a:picLocks noChangeAspect="1"/>
            </p:cNvPicPr>
            <p:nvPr/>
          </p:nvPicPr>
          <p:blipFill>
            <a:blip r:embed="rId16">
              <a:alphaModFix amt="30419"/>
              <a:extLst/>
            </a:blip>
            <a:stretch>
              <a:fillRect/>
            </a:stretch>
          </p:blipFill>
          <p:spPr>
            <a:xfrm>
              <a:off x="922507" y="644798"/>
              <a:ext cx="242789" cy="2072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Apps_Icon_White.png"/>
            <p:cNvPicPr>
              <a:picLocks noChangeAspect="1"/>
            </p:cNvPicPr>
            <p:nvPr/>
          </p:nvPicPr>
          <p:blipFill>
            <a:blip r:embed="rId17">
              <a:alphaModFix amt="30419"/>
              <a:extLst/>
            </a:blip>
            <a:stretch>
              <a:fillRect/>
            </a:stretch>
          </p:blipFill>
          <p:spPr>
            <a:xfrm>
              <a:off x="183118" y="597990"/>
              <a:ext cx="239442" cy="2385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Sales_Icon_White-filtered.png"/>
            <p:cNvPicPr>
              <a:picLocks noChangeAspect="1"/>
            </p:cNvPicPr>
            <p:nvPr/>
          </p:nvPicPr>
          <p:blipFill>
            <a:blip r:embed="rId18">
              <a:extLst/>
            </a:blip>
            <a:srcRect/>
            <a:stretch>
              <a:fillRect/>
            </a:stretch>
          </p:blipFill>
          <p:spPr>
            <a:xfrm>
              <a:off x="391580" y="228612"/>
              <a:ext cx="144805" cy="217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oT_Icon_White.png"/>
            <p:cNvPicPr>
              <a:picLocks noChangeAspect="1"/>
            </p:cNvPicPr>
            <p:nvPr/>
          </p:nvPicPr>
          <p:blipFill>
            <a:blip r:embed="rId19">
              <a:alphaModFix amt="30419"/>
              <a:extLst/>
            </a:blip>
            <a:srcRect t="2779" b="2779"/>
            <a:stretch>
              <a:fillRect/>
            </a:stretch>
          </p:blipFill>
          <p:spPr>
            <a:xfrm>
              <a:off x="549086" y="507112"/>
              <a:ext cx="315512" cy="132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86" name="Group 286"/>
            <p:cNvGrpSpPr/>
            <p:nvPr/>
          </p:nvGrpSpPr>
          <p:grpSpPr>
            <a:xfrm>
              <a:off x="122885" y="1277"/>
              <a:ext cx="663225" cy="662370"/>
              <a:chOff x="0" y="0"/>
              <a:chExt cx="663224" cy="662368"/>
            </a:xfrm>
          </p:grpSpPr>
          <p:sp>
            <p:nvSpPr>
              <p:cNvPr id="284" name="Shape 284"/>
              <p:cNvSpPr/>
              <p:nvPr/>
            </p:nvSpPr>
            <p:spPr>
              <a:xfrm>
                <a:off x="0" y="0"/>
                <a:ext cx="663225" cy="662369"/>
              </a:xfrm>
              <a:prstGeom prst="ellipse">
                <a:avLst/>
              </a:prstGeom>
              <a:solidFill>
                <a:srgbClr val="418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/>
                </a:pPr>
                <a:endParaRPr/>
              </a:p>
            </p:txBody>
          </p:sp>
          <p:pic>
            <p:nvPicPr>
              <p:cNvPr id="285" name="Sales_Icon_White.png"/>
              <p:cNvPicPr>
                <a:picLocks noChangeAspect="1"/>
              </p:cNvPicPr>
              <p:nvPr/>
            </p:nvPicPr>
            <p:blipFill>
              <a:blip r:embed="rId20">
                <a:extLst/>
              </a:blip>
              <a:srcRect/>
              <a:stretch>
                <a:fillRect/>
              </a:stretch>
            </p:blipFill>
            <p:spPr>
              <a:xfrm>
                <a:off x="187708" y="119717"/>
                <a:ext cx="287822" cy="432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88" name="Shape 288"/>
          <p:cNvSpPr/>
          <p:nvPr/>
        </p:nvSpPr>
        <p:spPr>
          <a:xfrm>
            <a:off x="1155997" y="10984018"/>
            <a:ext cx="5359008" cy="1664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317" y="0"/>
                </a:moveTo>
                <a:lnTo>
                  <a:pt x="816" y="1777"/>
                </a:lnTo>
                <a:lnTo>
                  <a:pt x="210" y="1777"/>
                </a:lnTo>
                <a:cubicBezTo>
                  <a:pt x="179" y="1777"/>
                  <a:pt x="157" y="1778"/>
                  <a:pt x="137" y="1783"/>
                </a:cubicBezTo>
                <a:cubicBezTo>
                  <a:pt x="118" y="1788"/>
                  <a:pt x="103" y="1797"/>
                  <a:pt x="87" y="1813"/>
                </a:cubicBezTo>
                <a:cubicBezTo>
                  <a:pt x="69" y="1833"/>
                  <a:pt x="53" y="1865"/>
                  <a:pt x="40" y="1907"/>
                </a:cubicBezTo>
                <a:cubicBezTo>
                  <a:pt x="26" y="1949"/>
                  <a:pt x="16" y="1999"/>
                  <a:pt x="10" y="2055"/>
                </a:cubicBezTo>
                <a:cubicBezTo>
                  <a:pt x="5" y="2108"/>
                  <a:pt x="2" y="2158"/>
                  <a:pt x="1" y="2220"/>
                </a:cubicBezTo>
                <a:cubicBezTo>
                  <a:pt x="0" y="2282"/>
                  <a:pt x="0" y="2355"/>
                  <a:pt x="0" y="2452"/>
                </a:cubicBezTo>
                <a:lnTo>
                  <a:pt x="0" y="20925"/>
                </a:lnTo>
                <a:cubicBezTo>
                  <a:pt x="0" y="21023"/>
                  <a:pt x="0" y="21096"/>
                  <a:pt x="1" y="21158"/>
                </a:cubicBezTo>
                <a:cubicBezTo>
                  <a:pt x="2" y="21219"/>
                  <a:pt x="5" y="21269"/>
                  <a:pt x="10" y="21321"/>
                </a:cubicBezTo>
                <a:cubicBezTo>
                  <a:pt x="16" y="21378"/>
                  <a:pt x="26" y="21429"/>
                  <a:pt x="40" y="21472"/>
                </a:cubicBezTo>
                <a:cubicBezTo>
                  <a:pt x="53" y="21515"/>
                  <a:pt x="69" y="21548"/>
                  <a:pt x="87" y="21569"/>
                </a:cubicBezTo>
                <a:cubicBezTo>
                  <a:pt x="103" y="21585"/>
                  <a:pt x="119" y="21593"/>
                  <a:pt x="138" y="21596"/>
                </a:cubicBezTo>
                <a:cubicBezTo>
                  <a:pt x="157" y="21600"/>
                  <a:pt x="180" y="21599"/>
                  <a:pt x="210" y="21599"/>
                </a:cubicBezTo>
                <a:lnTo>
                  <a:pt x="21390" y="21599"/>
                </a:lnTo>
                <a:cubicBezTo>
                  <a:pt x="21421" y="21599"/>
                  <a:pt x="21443" y="21600"/>
                  <a:pt x="21463" y="21596"/>
                </a:cubicBezTo>
                <a:cubicBezTo>
                  <a:pt x="21482" y="21593"/>
                  <a:pt x="21497" y="21585"/>
                  <a:pt x="21513" y="21569"/>
                </a:cubicBezTo>
                <a:cubicBezTo>
                  <a:pt x="21531" y="21548"/>
                  <a:pt x="21547" y="21515"/>
                  <a:pt x="21560" y="21472"/>
                </a:cubicBezTo>
                <a:cubicBezTo>
                  <a:pt x="21574" y="21429"/>
                  <a:pt x="21584" y="21378"/>
                  <a:pt x="21590" y="21321"/>
                </a:cubicBezTo>
                <a:cubicBezTo>
                  <a:pt x="21595" y="21269"/>
                  <a:pt x="21598" y="21218"/>
                  <a:pt x="21599" y="21156"/>
                </a:cubicBezTo>
                <a:cubicBezTo>
                  <a:pt x="21600" y="21094"/>
                  <a:pt x="21600" y="21021"/>
                  <a:pt x="21600" y="20925"/>
                </a:cubicBezTo>
                <a:lnTo>
                  <a:pt x="21600" y="2457"/>
                </a:lnTo>
                <a:cubicBezTo>
                  <a:pt x="21600" y="2359"/>
                  <a:pt x="21600" y="2285"/>
                  <a:pt x="21599" y="2222"/>
                </a:cubicBezTo>
                <a:cubicBezTo>
                  <a:pt x="21598" y="2159"/>
                  <a:pt x="21595" y="2108"/>
                  <a:pt x="21590" y="2055"/>
                </a:cubicBezTo>
                <a:cubicBezTo>
                  <a:pt x="21584" y="1999"/>
                  <a:pt x="21574" y="1949"/>
                  <a:pt x="21560" y="1907"/>
                </a:cubicBezTo>
                <a:cubicBezTo>
                  <a:pt x="21547" y="1865"/>
                  <a:pt x="21531" y="1833"/>
                  <a:pt x="21513" y="1813"/>
                </a:cubicBezTo>
                <a:cubicBezTo>
                  <a:pt x="21497" y="1797"/>
                  <a:pt x="21481" y="1788"/>
                  <a:pt x="21462" y="1783"/>
                </a:cubicBezTo>
                <a:cubicBezTo>
                  <a:pt x="21443" y="1778"/>
                  <a:pt x="21420" y="1777"/>
                  <a:pt x="21390" y="1777"/>
                </a:cubicBezTo>
                <a:lnTo>
                  <a:pt x="1817" y="1777"/>
                </a:lnTo>
                <a:lnTo>
                  <a:pt x="1317" y="0"/>
                </a:lnTo>
                <a:close/>
              </a:path>
            </a:pathLst>
          </a:custGeom>
          <a:solidFill>
            <a:srgbClr val="003760">
              <a:alpha val="50000"/>
            </a:srgbClr>
          </a:solidFill>
          <a:ln w="25400">
            <a:solidFill>
              <a:srgbClr val="418FDE"/>
            </a:solidFill>
            <a:miter lim="400000"/>
          </a:ln>
        </p:spPr>
        <p:txBody>
          <a:bodyPr lIns="76200" tIns="76200" rIns="76200" bIns="76200" anchor="ctr"/>
          <a:lstStyle/>
          <a:p>
            <a:pPr algn="l" defTabSz="584200">
              <a:defRPr sz="9600" spc="0">
                <a:latin typeface="+mn-lt"/>
                <a:ea typeface="+mn-ea"/>
                <a:cs typeface="+mn-cs"/>
                <a:sym typeface="Salesforce Sans Light"/>
              </a:defRPr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3044388" y="11914691"/>
            <a:ext cx="2690521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800"/>
              </a:spcBef>
              <a:defRPr spc="-26"/>
            </a:lvl1pPr>
          </a:lstStyle>
          <a:p>
            <a:r>
              <a:t>revenue increase</a:t>
            </a:r>
          </a:p>
        </p:txBody>
      </p:sp>
      <p:sp>
        <p:nvSpPr>
          <p:cNvPr id="290" name="Shape 290"/>
          <p:cNvSpPr/>
          <p:nvPr/>
        </p:nvSpPr>
        <p:spPr>
          <a:xfrm>
            <a:off x="1539760" y="11250972"/>
            <a:ext cx="2197355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 defTabSz="584200">
              <a:tabLst>
                <a:tab pos="2197100" algn="l"/>
              </a:tabLst>
              <a:defRPr sz="5600" spc="0">
                <a:latin typeface="+mn-lt"/>
                <a:ea typeface="+mn-ea"/>
                <a:cs typeface="+mn-cs"/>
                <a:sym typeface="Salesforce Sans Light"/>
              </a:defRPr>
            </a:pPr>
            <a:r>
              <a:rPr sz="3400" spc="0" baseline="123529" dirty="0"/>
              <a:t>+</a:t>
            </a:r>
            <a:r>
              <a:rPr sz="8400" spc="0" dirty="0"/>
              <a:t>37</a:t>
            </a:r>
            <a:r>
              <a:rPr sz="4000" spc="0" baseline="77499" dirty="0"/>
              <a:t>%</a:t>
            </a:r>
          </a:p>
        </p:txBody>
      </p:sp>
      <p:sp>
        <p:nvSpPr>
          <p:cNvPr id="314" name="Shape 314"/>
          <p:cNvSpPr/>
          <p:nvPr/>
        </p:nvSpPr>
        <p:spPr>
          <a:xfrm>
            <a:off x="1143000" y="4194395"/>
            <a:ext cx="7802034" cy="1"/>
          </a:xfrm>
          <a:prstGeom prst="line">
            <a:avLst/>
          </a:prstGeom>
          <a:ln w="25400">
            <a:solidFill>
              <a:srgbClr val="418FDE"/>
            </a:solidFill>
            <a:miter lim="400000"/>
          </a:ln>
        </p:spPr>
        <p:txBody>
          <a:bodyPr lIns="71437" tIns="71437" rIns="71437" bIns="71437" anchor="ctr"/>
          <a:lstStyle/>
          <a:p>
            <a:pPr defTabSz="584200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8558236" y="7389638"/>
            <a:ext cx="5816402" cy="4889448"/>
            <a:chOff x="8445501" y="7226115"/>
            <a:chExt cx="5816402" cy="4889448"/>
          </a:xfrm>
        </p:grpSpPr>
        <p:grpSp>
          <p:nvGrpSpPr>
            <p:cNvPr id="304" name="Group 304"/>
            <p:cNvGrpSpPr/>
            <p:nvPr/>
          </p:nvGrpSpPr>
          <p:grpSpPr>
            <a:xfrm>
              <a:off x="11562244" y="7226115"/>
              <a:ext cx="2278338" cy="4614898"/>
              <a:chOff x="0" y="0"/>
              <a:chExt cx="2278336" cy="4614897"/>
            </a:xfrm>
          </p:grpSpPr>
          <p:pic>
            <p:nvPicPr>
              <p:cNvPr id="302" name="image21.png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rcRect l="1266" r="1741"/>
              <a:stretch>
                <a:fillRect/>
              </a:stretch>
            </p:blipFill>
            <p:spPr>
              <a:xfrm>
                <a:off x="142742" y="543146"/>
                <a:ext cx="2021762" cy="35644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3" name="iPhone6_White_150.png"/>
              <p:cNvPicPr>
                <a:picLocks noChangeAspect="1"/>
              </p:cNvPicPr>
              <p:nvPr/>
            </p:nvPicPr>
            <p:blipFill>
              <a:blip r:embed="rId22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2278337" cy="46148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0" name="Picture 49"/>
            <p:cNvPicPr>
              <a:picLocks/>
            </p:cNvPicPr>
            <p:nvPr/>
          </p:nvPicPr>
          <p:blipFill>
            <a:blip r:embed="rId8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501" y="11531930"/>
              <a:ext cx="5816402" cy="58363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7" name="Group 307"/>
            <p:cNvGrpSpPr/>
            <p:nvPr/>
          </p:nvGrpSpPr>
          <p:grpSpPr>
            <a:xfrm>
              <a:off x="9852842" y="7253772"/>
              <a:ext cx="2309190" cy="4610101"/>
              <a:chOff x="0" y="0"/>
              <a:chExt cx="2309188" cy="4610100"/>
            </a:xfrm>
          </p:grpSpPr>
          <p:pic>
            <p:nvPicPr>
              <p:cNvPr id="305" name="pasted-image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rcRect l="337" r="337"/>
              <a:stretch>
                <a:fillRect/>
              </a:stretch>
            </p:blipFill>
            <p:spPr>
              <a:xfrm>
                <a:off x="122852" y="470959"/>
                <a:ext cx="2063550" cy="3695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6" name="Galaxy S6 Edge_Edited_Cutout_2.png"/>
              <p:cNvPicPr>
                <a:picLocks noChangeAspect="1"/>
              </p:cNvPicPr>
              <p:nvPr/>
            </p:nvPicPr>
            <p:blipFill>
              <a:blip r:embed="rId2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2309189" cy="4610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" name="Group 1"/>
          <p:cNvGrpSpPr/>
          <p:nvPr/>
        </p:nvGrpSpPr>
        <p:grpSpPr>
          <a:xfrm>
            <a:off x="9159650" y="9877415"/>
            <a:ext cx="1362317" cy="2540937"/>
            <a:chOff x="9046915" y="9713892"/>
            <a:chExt cx="1362317" cy="2540937"/>
          </a:xfrm>
        </p:grpSpPr>
        <p:pic>
          <p:nvPicPr>
            <p:cNvPr id="53" name="Picture 52"/>
            <p:cNvPicPr>
              <a:picLocks/>
            </p:cNvPicPr>
            <p:nvPr/>
          </p:nvPicPr>
          <p:blipFill>
            <a:blip r:embed="rId8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6915" y="11610163"/>
              <a:ext cx="1362317" cy="6446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1" name="Group 311"/>
            <p:cNvGrpSpPr/>
            <p:nvPr/>
          </p:nvGrpSpPr>
          <p:grpSpPr>
            <a:xfrm>
              <a:off x="9102365" y="9713892"/>
              <a:ext cx="1245222" cy="2239323"/>
              <a:chOff x="0" y="0"/>
              <a:chExt cx="1245220" cy="2239321"/>
            </a:xfrm>
          </p:grpSpPr>
          <p:pic>
            <p:nvPicPr>
              <p:cNvPr id="309" name="Apple_Watch_White_Cutout.png"/>
              <p:cNvPicPr>
                <a:picLocks noChangeAspect="1"/>
              </p:cNvPicPr>
              <p:nvPr/>
            </p:nvPicPr>
            <p:blipFill>
              <a:blip r:embed="rId25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1245221" cy="2239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0" name="pasted-image.png"/>
              <p:cNvPicPr>
                <a:picLocks noChangeAspect="1"/>
              </p:cNvPicPr>
              <p:nvPr/>
            </p:nvPicPr>
            <p:blipFill>
              <a:blip r:embed="rId26">
                <a:extLst/>
              </a:blip>
              <a:srcRect/>
              <a:stretch>
                <a:fillRect/>
              </a:stretch>
            </p:blipFill>
            <p:spPr>
              <a:xfrm>
                <a:off x="209159" y="599095"/>
                <a:ext cx="835215" cy="10440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1063391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49"/>
                            </p:stCondLst>
                            <p:childTnLst>
                              <p:par>
                                <p:cTn id="14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49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2812112" fill="hold"/>
                                        <p:tgtEl>
                                          <p:spTgt spid="2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0" fill="hold" display="0">
                  <p:stCondLst>
                    <p:cond delay="indefinite"/>
                  </p:stCondLst>
                </p:cTn>
                <p:tgtEl>
                  <p:spTgt spid="298"/>
                </p:tgtEl>
              </p:cMediaNode>
            </p:video>
          </p:childTnLst>
        </p:cTn>
      </p:par>
    </p:tnLst>
    <p:bldLst>
      <p:bldP spid="288" grpId="0" animBg="1" advAuto="0"/>
      <p:bldP spid="289" grpId="0" animBg="1" advAuto="0"/>
      <p:bldP spid="290" grpId="0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463" y="0"/>
            <a:ext cx="20220644" cy="13716000"/>
          </a:xfrm>
          <a:prstGeom prst="rect">
            <a:avLst/>
          </a:prstGeom>
        </p:spPr>
      </p:pic>
      <p:pic>
        <p:nvPicPr>
          <p:cNvPr id="269" name="TrailheaDX - Keynote Terrain Pattern.png"/>
          <p:cNvPicPr>
            <a:picLocks noChangeAspect="1"/>
          </p:cNvPicPr>
          <p:nvPr/>
        </p:nvPicPr>
        <p:blipFill>
          <a:blip r:embed="rId4">
            <a:alphaModFix amt="49885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7360144" y="-116161"/>
            <a:ext cx="9515489" cy="18374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9978" y="8514"/>
                </a:lnTo>
                <a:lnTo>
                  <a:pt x="3170" y="8591"/>
                </a:lnTo>
                <a:lnTo>
                  <a:pt x="9724" y="0"/>
                </a:lnTo>
                <a:lnTo>
                  <a:pt x="21600" y="0"/>
                </a:lnTo>
                <a:lnTo>
                  <a:pt x="13524" y="7438"/>
                </a:lnTo>
                <a:lnTo>
                  <a:pt x="20992" y="7504"/>
                </a:lnTo>
                <a:lnTo>
                  <a:pt x="60" y="21600"/>
                </a:lnTo>
                <a:lnTo>
                  <a:pt x="0" y="21600"/>
                </a:lnTo>
              </a:path>
            </a:pathLst>
          </a:cu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0" y="0"/>
            <a:ext cx="11755438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6819" y="21600"/>
                </a:lnTo>
                <a:lnTo>
                  <a:pt x="21600" y="11222"/>
                </a:lnTo>
                <a:lnTo>
                  <a:pt x="16090" y="11326"/>
                </a:lnTo>
                <a:lnTo>
                  <a:pt x="2131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66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Sales Cloud Lightning</a:t>
            </a:r>
          </a:p>
        </p:txBody>
      </p:sp>
      <p:pic>
        <p:nvPicPr>
          <p:cNvPr id="275" name="TrailheaDX - Keynote Terrain Pattern.png"/>
          <p:cNvPicPr>
            <a:picLocks noChangeAspect="1"/>
          </p:cNvPicPr>
          <p:nvPr/>
        </p:nvPicPr>
        <p:blipFill>
          <a:blip r:embed="rId4">
            <a:alphaModFix amt="49885"/>
            <a:extLst/>
          </a:blip>
          <a:srcRect r="51790"/>
          <a:stretch>
            <a:fillRect/>
          </a:stretch>
        </p:blipFill>
        <p:spPr>
          <a:xfrm>
            <a:off x="0" y="0"/>
            <a:ext cx="11755438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6819" y="21600"/>
                </a:lnTo>
                <a:lnTo>
                  <a:pt x="21600" y="11222"/>
                </a:lnTo>
                <a:lnTo>
                  <a:pt x="16090" y="11326"/>
                </a:lnTo>
                <a:lnTo>
                  <a:pt x="2131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73" name="Shape 2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Salesforce Sans" charset="0"/>
                <a:ea typeface="Salesforce Sans" charset="0"/>
                <a:cs typeface="Salesforce Sans" charset="0"/>
              </a:rPr>
              <a:t>Sell the way you want</a:t>
            </a:r>
          </a:p>
          <a:p>
            <a:pPr lvl="1"/>
            <a:r>
              <a:rPr dirty="0"/>
              <a:t>Lightning Platform &amp; Ecosystem </a:t>
            </a:r>
          </a:p>
          <a:p>
            <a:r>
              <a:rPr dirty="0">
                <a:latin typeface="Salesforce Sans" charset="0"/>
                <a:ea typeface="Salesforce Sans" charset="0"/>
                <a:cs typeface="Salesforce Sans" charset="0"/>
              </a:rPr>
              <a:t>Sell faster</a:t>
            </a:r>
          </a:p>
          <a:p>
            <a:pPr lvl="1"/>
            <a:r>
              <a:rPr dirty="0"/>
              <a:t>Salesforce SteelBrick &amp; Microsoft Integrations</a:t>
            </a:r>
          </a:p>
          <a:p>
            <a:r>
              <a:rPr dirty="0">
                <a:latin typeface="Salesforce Sans" charset="0"/>
                <a:ea typeface="Salesforce Sans" charset="0"/>
                <a:cs typeface="Salesforce Sans" charset="0"/>
              </a:rPr>
              <a:t>Sell smarter</a:t>
            </a:r>
          </a:p>
          <a:p>
            <a:pPr lvl="1"/>
            <a:r>
              <a:rPr dirty="0"/>
              <a:t>SalesforceIQ &amp; Sales Wave Analytics</a:t>
            </a:r>
          </a:p>
          <a:p>
            <a:r>
              <a:rPr dirty="0">
                <a:latin typeface="Salesforce Sans" charset="0"/>
                <a:ea typeface="Salesforce Sans" charset="0"/>
                <a:cs typeface="Salesforce Sans" charset="0"/>
              </a:rPr>
              <a:t>Sell from anywhere</a:t>
            </a:r>
          </a:p>
          <a:p>
            <a:pPr lvl="1"/>
            <a:r>
              <a:rPr dirty="0"/>
              <a:t>Salesforce1 Mobile App 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#1 Sales application</a:t>
            </a:r>
          </a:p>
        </p:txBody>
      </p:sp>
      <p:grpSp>
        <p:nvGrpSpPr>
          <p:cNvPr id="287" name="Group 287"/>
          <p:cNvGrpSpPr/>
          <p:nvPr/>
        </p:nvGrpSpPr>
        <p:grpSpPr>
          <a:xfrm>
            <a:off x="1100666" y="609600"/>
            <a:ext cx="1735409" cy="1206501"/>
            <a:chOff x="0" y="0"/>
            <a:chExt cx="1735407" cy="1206500"/>
          </a:xfrm>
        </p:grpSpPr>
        <p:pic>
          <p:nvPicPr>
            <p:cNvPr id="276" name="Analytics_Bar_Chart_Icon_White-filtered.png"/>
            <p:cNvPicPr>
              <a:picLocks noChangeAspect="1"/>
            </p:cNvPicPr>
            <p:nvPr/>
          </p:nvPicPr>
          <p:blipFill>
            <a:blip r:embed="rId5">
              <a:alphaModFix amt="30419"/>
              <a:extLst/>
            </a:blip>
            <a:srcRect l="7646" r="7646"/>
            <a:stretch>
              <a:fillRect/>
            </a:stretch>
          </p:blipFill>
          <p:spPr>
            <a:xfrm>
              <a:off x="539512" y="794583"/>
              <a:ext cx="203556" cy="2050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7" name="Shape 277"/>
            <p:cNvSpPr/>
            <p:nvPr/>
          </p:nvSpPr>
          <p:spPr>
            <a:xfrm>
              <a:off x="-1" y="0"/>
              <a:ext cx="1735409" cy="1206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6" h="21045" extrusionOk="0">
                  <a:moveTo>
                    <a:pt x="5555" y="0"/>
                  </a:moveTo>
                  <a:cubicBezTo>
                    <a:pt x="4513" y="0"/>
                    <a:pt x="3471" y="575"/>
                    <a:pt x="2676" y="1728"/>
                  </a:cubicBezTo>
                  <a:cubicBezTo>
                    <a:pt x="1483" y="3457"/>
                    <a:pt x="1186" y="5994"/>
                    <a:pt x="1783" y="8126"/>
                  </a:cubicBezTo>
                  <a:cubicBezTo>
                    <a:pt x="1516" y="8347"/>
                    <a:pt x="1262" y="8618"/>
                    <a:pt x="1034" y="8949"/>
                  </a:cubicBezTo>
                  <a:cubicBezTo>
                    <a:pt x="-345" y="10949"/>
                    <a:pt x="-345" y="14191"/>
                    <a:pt x="1034" y="16191"/>
                  </a:cubicBezTo>
                  <a:cubicBezTo>
                    <a:pt x="1821" y="17333"/>
                    <a:pt x="2888" y="17819"/>
                    <a:pt x="3915" y="17657"/>
                  </a:cubicBezTo>
                  <a:cubicBezTo>
                    <a:pt x="3957" y="17651"/>
                    <a:pt x="3998" y="17644"/>
                    <a:pt x="4040" y="17635"/>
                  </a:cubicBezTo>
                  <a:cubicBezTo>
                    <a:pt x="4081" y="17627"/>
                    <a:pt x="4123" y="17616"/>
                    <a:pt x="4165" y="17606"/>
                  </a:cubicBezTo>
                  <a:cubicBezTo>
                    <a:pt x="4173" y="17604"/>
                    <a:pt x="4181" y="17603"/>
                    <a:pt x="4189" y="17601"/>
                  </a:cubicBezTo>
                  <a:cubicBezTo>
                    <a:pt x="4197" y="17599"/>
                    <a:pt x="4204" y="17596"/>
                    <a:pt x="4212" y="17595"/>
                  </a:cubicBezTo>
                  <a:lnTo>
                    <a:pt x="4213" y="17595"/>
                  </a:lnTo>
                  <a:cubicBezTo>
                    <a:pt x="4403" y="18244"/>
                    <a:pt x="4680" y="18852"/>
                    <a:pt x="5044" y="19381"/>
                  </a:cubicBezTo>
                  <a:cubicBezTo>
                    <a:pt x="6574" y="21600"/>
                    <a:pt x="9054" y="21600"/>
                    <a:pt x="10584" y="19381"/>
                  </a:cubicBezTo>
                  <a:cubicBezTo>
                    <a:pt x="10909" y="18910"/>
                    <a:pt x="11161" y="18375"/>
                    <a:pt x="11348" y="17806"/>
                  </a:cubicBezTo>
                  <a:lnTo>
                    <a:pt x="11355" y="17803"/>
                  </a:lnTo>
                  <a:cubicBezTo>
                    <a:pt x="12633" y="18568"/>
                    <a:pt x="14157" y="18199"/>
                    <a:pt x="15195" y="16693"/>
                  </a:cubicBezTo>
                  <a:cubicBezTo>
                    <a:pt x="15357" y="16459"/>
                    <a:pt x="15498" y="16206"/>
                    <a:pt x="15621" y="15942"/>
                  </a:cubicBezTo>
                  <a:cubicBezTo>
                    <a:pt x="17057" y="16341"/>
                    <a:pt x="18599" y="15734"/>
                    <a:pt x="19710" y="14122"/>
                  </a:cubicBezTo>
                  <a:cubicBezTo>
                    <a:pt x="19815" y="13970"/>
                    <a:pt x="19914" y="13812"/>
                    <a:pt x="20007" y="13649"/>
                  </a:cubicBezTo>
                  <a:cubicBezTo>
                    <a:pt x="20021" y="13625"/>
                    <a:pt x="20034" y="13600"/>
                    <a:pt x="20048" y="13576"/>
                  </a:cubicBezTo>
                  <a:cubicBezTo>
                    <a:pt x="20103" y="13475"/>
                    <a:pt x="20155" y="13372"/>
                    <a:pt x="20207" y="13268"/>
                  </a:cubicBezTo>
                  <a:cubicBezTo>
                    <a:pt x="20281" y="13118"/>
                    <a:pt x="20350" y="12964"/>
                    <a:pt x="20415" y="12806"/>
                  </a:cubicBezTo>
                  <a:cubicBezTo>
                    <a:pt x="20819" y="11830"/>
                    <a:pt x="21056" y="10693"/>
                    <a:pt x="21056" y="9475"/>
                  </a:cubicBezTo>
                  <a:cubicBezTo>
                    <a:pt x="21056" y="8833"/>
                    <a:pt x="20991" y="8213"/>
                    <a:pt x="20871" y="7627"/>
                  </a:cubicBezTo>
                  <a:cubicBezTo>
                    <a:pt x="20666" y="6578"/>
                    <a:pt x="20280" y="5588"/>
                    <a:pt x="19710" y="4762"/>
                  </a:cubicBezTo>
                  <a:cubicBezTo>
                    <a:pt x="18355" y="2797"/>
                    <a:pt x="16360" y="2327"/>
                    <a:pt x="14698" y="3351"/>
                  </a:cubicBezTo>
                  <a:cubicBezTo>
                    <a:pt x="14546" y="2995"/>
                    <a:pt x="14368" y="2655"/>
                    <a:pt x="14155" y="2345"/>
                  </a:cubicBezTo>
                  <a:cubicBezTo>
                    <a:pt x="12662" y="174"/>
                    <a:pt x="10261" y="140"/>
                    <a:pt x="8734" y="2231"/>
                  </a:cubicBezTo>
                  <a:cubicBezTo>
                    <a:pt x="8641" y="2058"/>
                    <a:pt x="8543" y="1888"/>
                    <a:pt x="8433" y="1728"/>
                  </a:cubicBezTo>
                  <a:cubicBezTo>
                    <a:pt x="7638" y="575"/>
                    <a:pt x="6596" y="0"/>
                    <a:pt x="5555" y="0"/>
                  </a:cubicBezTo>
                  <a:close/>
                  <a:moveTo>
                    <a:pt x="5555" y="299"/>
                  </a:moveTo>
                  <a:cubicBezTo>
                    <a:pt x="6544" y="299"/>
                    <a:pt x="7532" y="847"/>
                    <a:pt x="8286" y="1941"/>
                  </a:cubicBezTo>
                  <a:cubicBezTo>
                    <a:pt x="8450" y="2178"/>
                    <a:pt x="8593" y="2431"/>
                    <a:pt x="8720" y="2697"/>
                  </a:cubicBezTo>
                  <a:cubicBezTo>
                    <a:pt x="8754" y="2644"/>
                    <a:pt x="8785" y="2588"/>
                    <a:pt x="8821" y="2536"/>
                  </a:cubicBezTo>
                  <a:cubicBezTo>
                    <a:pt x="10239" y="473"/>
                    <a:pt x="12539" y="474"/>
                    <a:pt x="13958" y="2536"/>
                  </a:cubicBezTo>
                  <a:cubicBezTo>
                    <a:pt x="14207" y="2899"/>
                    <a:pt x="14412" y="3303"/>
                    <a:pt x="14574" y="3732"/>
                  </a:cubicBezTo>
                  <a:cubicBezTo>
                    <a:pt x="16199" y="2605"/>
                    <a:pt x="18202" y="3013"/>
                    <a:pt x="19548" y="4965"/>
                  </a:cubicBezTo>
                  <a:cubicBezTo>
                    <a:pt x="21255" y="7441"/>
                    <a:pt x="21255" y="11455"/>
                    <a:pt x="19548" y="13931"/>
                  </a:cubicBezTo>
                  <a:cubicBezTo>
                    <a:pt x="18453" y="15519"/>
                    <a:pt x="16923" y="16081"/>
                    <a:pt x="15515" y="15630"/>
                  </a:cubicBezTo>
                  <a:cubicBezTo>
                    <a:pt x="15382" y="15939"/>
                    <a:pt x="15226" y="16233"/>
                    <a:pt x="15041" y="16502"/>
                  </a:cubicBezTo>
                  <a:cubicBezTo>
                    <a:pt x="14001" y="18007"/>
                    <a:pt x="12449" y="18299"/>
                    <a:pt x="11206" y="17397"/>
                  </a:cubicBezTo>
                  <a:cubicBezTo>
                    <a:pt x="11026" y="18042"/>
                    <a:pt x="10757" y="18648"/>
                    <a:pt x="10396" y="19172"/>
                  </a:cubicBezTo>
                  <a:cubicBezTo>
                    <a:pt x="8959" y="21263"/>
                    <a:pt x="6626" y="21266"/>
                    <a:pt x="5193" y="19172"/>
                  </a:cubicBezTo>
                  <a:cubicBezTo>
                    <a:pt x="4809" y="18611"/>
                    <a:pt x="4532" y="17955"/>
                    <a:pt x="4356" y="17256"/>
                  </a:cubicBezTo>
                  <a:cubicBezTo>
                    <a:pt x="3270" y="17640"/>
                    <a:pt x="2079" y="17229"/>
                    <a:pt x="1224" y="16011"/>
                  </a:cubicBezTo>
                  <a:cubicBezTo>
                    <a:pt x="562" y="15067"/>
                    <a:pt x="229" y="13823"/>
                    <a:pt x="225" y="12576"/>
                  </a:cubicBezTo>
                  <a:cubicBezTo>
                    <a:pt x="221" y="11329"/>
                    <a:pt x="546" y="10080"/>
                    <a:pt x="1202" y="9127"/>
                  </a:cubicBezTo>
                  <a:cubicBezTo>
                    <a:pt x="1456" y="8758"/>
                    <a:pt x="1741" y="8463"/>
                    <a:pt x="2046" y="8237"/>
                  </a:cubicBezTo>
                  <a:cubicBezTo>
                    <a:pt x="1391" y="6168"/>
                    <a:pt x="1648" y="3644"/>
                    <a:pt x="2822" y="1941"/>
                  </a:cubicBezTo>
                  <a:cubicBezTo>
                    <a:pt x="3577" y="847"/>
                    <a:pt x="4566" y="299"/>
                    <a:pt x="5555" y="299"/>
                  </a:cubicBezTo>
                  <a:close/>
                </a:path>
              </a:pathLst>
            </a:custGeom>
            <a:solidFill>
              <a:srgbClr val="418F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/>
              </a:pPr>
              <a:endParaRPr/>
            </a:p>
          </p:txBody>
        </p:sp>
        <p:pic>
          <p:nvPicPr>
            <p:cNvPr id="278" name="Service-Icon_White.png"/>
            <p:cNvPicPr>
              <a:picLocks noChangeAspect="1"/>
            </p:cNvPicPr>
            <p:nvPr/>
          </p:nvPicPr>
          <p:blipFill>
            <a:blip r:embed="rId6">
              <a:alphaModFix amt="30419"/>
              <a:extLst/>
            </a:blip>
            <a:srcRect/>
            <a:stretch>
              <a:fillRect/>
            </a:stretch>
          </p:blipFill>
          <p:spPr>
            <a:xfrm>
              <a:off x="835993" y="254106"/>
              <a:ext cx="197149" cy="2072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9" name="Marking_Icon_White.png"/>
            <p:cNvPicPr>
              <a:picLocks noChangeAspect="1"/>
            </p:cNvPicPr>
            <p:nvPr/>
          </p:nvPicPr>
          <p:blipFill>
            <a:blip r:embed="rId7">
              <a:alphaModFix amt="30419"/>
              <a:extLst/>
            </a:blip>
            <a:stretch>
              <a:fillRect/>
            </a:stretch>
          </p:blipFill>
          <p:spPr>
            <a:xfrm>
              <a:off x="1259812" y="425343"/>
              <a:ext cx="173052" cy="2237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0" name="Community_Icon_White.png"/>
            <p:cNvPicPr>
              <a:picLocks noChangeAspect="1"/>
            </p:cNvPicPr>
            <p:nvPr/>
          </p:nvPicPr>
          <p:blipFill>
            <a:blip r:embed="rId8">
              <a:alphaModFix amt="30419"/>
              <a:extLst/>
            </a:blip>
            <a:stretch>
              <a:fillRect/>
            </a:stretch>
          </p:blipFill>
          <p:spPr>
            <a:xfrm>
              <a:off x="922507" y="644798"/>
              <a:ext cx="242789" cy="2072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Apps_Icon_White.png"/>
            <p:cNvPicPr>
              <a:picLocks noChangeAspect="1"/>
            </p:cNvPicPr>
            <p:nvPr/>
          </p:nvPicPr>
          <p:blipFill>
            <a:blip r:embed="rId9">
              <a:alphaModFix amt="30419"/>
              <a:extLst/>
            </a:blip>
            <a:stretch>
              <a:fillRect/>
            </a:stretch>
          </p:blipFill>
          <p:spPr>
            <a:xfrm>
              <a:off x="183118" y="597990"/>
              <a:ext cx="239442" cy="2385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Sales_Icon_White-filtered.png"/>
            <p:cNvPicPr>
              <a:picLocks noChangeAspect="1"/>
            </p:cNvPicPr>
            <p:nvPr/>
          </p:nvPicPr>
          <p:blipFill>
            <a:blip r:embed="rId10">
              <a:extLst/>
            </a:blip>
            <a:srcRect/>
            <a:stretch>
              <a:fillRect/>
            </a:stretch>
          </p:blipFill>
          <p:spPr>
            <a:xfrm>
              <a:off x="391580" y="228612"/>
              <a:ext cx="144805" cy="217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oT_Icon_White.png"/>
            <p:cNvPicPr>
              <a:picLocks noChangeAspect="1"/>
            </p:cNvPicPr>
            <p:nvPr/>
          </p:nvPicPr>
          <p:blipFill>
            <a:blip r:embed="rId11">
              <a:alphaModFix amt="30419"/>
              <a:extLst/>
            </a:blip>
            <a:srcRect t="2779" b="2779"/>
            <a:stretch>
              <a:fillRect/>
            </a:stretch>
          </p:blipFill>
          <p:spPr>
            <a:xfrm>
              <a:off x="549086" y="507112"/>
              <a:ext cx="315512" cy="132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86" name="Group 286"/>
            <p:cNvGrpSpPr/>
            <p:nvPr/>
          </p:nvGrpSpPr>
          <p:grpSpPr>
            <a:xfrm>
              <a:off x="122885" y="1277"/>
              <a:ext cx="663225" cy="662370"/>
              <a:chOff x="0" y="0"/>
              <a:chExt cx="663224" cy="662368"/>
            </a:xfrm>
          </p:grpSpPr>
          <p:sp>
            <p:nvSpPr>
              <p:cNvPr id="284" name="Shape 284"/>
              <p:cNvSpPr/>
              <p:nvPr/>
            </p:nvSpPr>
            <p:spPr>
              <a:xfrm>
                <a:off x="0" y="0"/>
                <a:ext cx="663225" cy="662369"/>
              </a:xfrm>
              <a:prstGeom prst="ellipse">
                <a:avLst/>
              </a:prstGeom>
              <a:solidFill>
                <a:srgbClr val="418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/>
                </a:pPr>
                <a:endParaRPr/>
              </a:p>
            </p:txBody>
          </p:sp>
          <p:pic>
            <p:nvPicPr>
              <p:cNvPr id="285" name="Sales_Icon_White.png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rcRect/>
              <a:stretch>
                <a:fillRect/>
              </a:stretch>
            </p:blipFill>
            <p:spPr>
              <a:xfrm>
                <a:off x="187708" y="119717"/>
                <a:ext cx="287822" cy="432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88" name="Shape 288"/>
          <p:cNvSpPr/>
          <p:nvPr/>
        </p:nvSpPr>
        <p:spPr>
          <a:xfrm>
            <a:off x="1155997" y="10984018"/>
            <a:ext cx="5359008" cy="1664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317" y="0"/>
                </a:moveTo>
                <a:lnTo>
                  <a:pt x="816" y="1777"/>
                </a:lnTo>
                <a:lnTo>
                  <a:pt x="210" y="1777"/>
                </a:lnTo>
                <a:cubicBezTo>
                  <a:pt x="179" y="1777"/>
                  <a:pt x="157" y="1778"/>
                  <a:pt x="137" y="1783"/>
                </a:cubicBezTo>
                <a:cubicBezTo>
                  <a:pt x="118" y="1788"/>
                  <a:pt x="103" y="1797"/>
                  <a:pt x="87" y="1813"/>
                </a:cubicBezTo>
                <a:cubicBezTo>
                  <a:pt x="69" y="1833"/>
                  <a:pt x="53" y="1865"/>
                  <a:pt x="40" y="1907"/>
                </a:cubicBezTo>
                <a:cubicBezTo>
                  <a:pt x="26" y="1949"/>
                  <a:pt x="16" y="1999"/>
                  <a:pt x="10" y="2055"/>
                </a:cubicBezTo>
                <a:cubicBezTo>
                  <a:pt x="5" y="2108"/>
                  <a:pt x="2" y="2158"/>
                  <a:pt x="1" y="2220"/>
                </a:cubicBezTo>
                <a:cubicBezTo>
                  <a:pt x="0" y="2282"/>
                  <a:pt x="0" y="2355"/>
                  <a:pt x="0" y="2452"/>
                </a:cubicBezTo>
                <a:lnTo>
                  <a:pt x="0" y="20925"/>
                </a:lnTo>
                <a:cubicBezTo>
                  <a:pt x="0" y="21023"/>
                  <a:pt x="0" y="21096"/>
                  <a:pt x="1" y="21158"/>
                </a:cubicBezTo>
                <a:cubicBezTo>
                  <a:pt x="2" y="21219"/>
                  <a:pt x="5" y="21269"/>
                  <a:pt x="10" y="21321"/>
                </a:cubicBezTo>
                <a:cubicBezTo>
                  <a:pt x="16" y="21378"/>
                  <a:pt x="26" y="21429"/>
                  <a:pt x="40" y="21472"/>
                </a:cubicBezTo>
                <a:cubicBezTo>
                  <a:pt x="53" y="21515"/>
                  <a:pt x="69" y="21548"/>
                  <a:pt x="87" y="21569"/>
                </a:cubicBezTo>
                <a:cubicBezTo>
                  <a:pt x="103" y="21585"/>
                  <a:pt x="119" y="21593"/>
                  <a:pt x="138" y="21596"/>
                </a:cubicBezTo>
                <a:cubicBezTo>
                  <a:pt x="157" y="21600"/>
                  <a:pt x="180" y="21599"/>
                  <a:pt x="210" y="21599"/>
                </a:cubicBezTo>
                <a:lnTo>
                  <a:pt x="21390" y="21599"/>
                </a:lnTo>
                <a:cubicBezTo>
                  <a:pt x="21421" y="21599"/>
                  <a:pt x="21443" y="21600"/>
                  <a:pt x="21463" y="21596"/>
                </a:cubicBezTo>
                <a:cubicBezTo>
                  <a:pt x="21482" y="21593"/>
                  <a:pt x="21497" y="21585"/>
                  <a:pt x="21513" y="21569"/>
                </a:cubicBezTo>
                <a:cubicBezTo>
                  <a:pt x="21531" y="21548"/>
                  <a:pt x="21547" y="21515"/>
                  <a:pt x="21560" y="21472"/>
                </a:cubicBezTo>
                <a:cubicBezTo>
                  <a:pt x="21574" y="21429"/>
                  <a:pt x="21584" y="21378"/>
                  <a:pt x="21590" y="21321"/>
                </a:cubicBezTo>
                <a:cubicBezTo>
                  <a:pt x="21595" y="21269"/>
                  <a:pt x="21598" y="21218"/>
                  <a:pt x="21599" y="21156"/>
                </a:cubicBezTo>
                <a:cubicBezTo>
                  <a:pt x="21600" y="21094"/>
                  <a:pt x="21600" y="21021"/>
                  <a:pt x="21600" y="20925"/>
                </a:cubicBezTo>
                <a:lnTo>
                  <a:pt x="21600" y="2457"/>
                </a:lnTo>
                <a:cubicBezTo>
                  <a:pt x="21600" y="2359"/>
                  <a:pt x="21600" y="2285"/>
                  <a:pt x="21599" y="2222"/>
                </a:cubicBezTo>
                <a:cubicBezTo>
                  <a:pt x="21598" y="2159"/>
                  <a:pt x="21595" y="2108"/>
                  <a:pt x="21590" y="2055"/>
                </a:cubicBezTo>
                <a:cubicBezTo>
                  <a:pt x="21584" y="1999"/>
                  <a:pt x="21574" y="1949"/>
                  <a:pt x="21560" y="1907"/>
                </a:cubicBezTo>
                <a:cubicBezTo>
                  <a:pt x="21547" y="1865"/>
                  <a:pt x="21531" y="1833"/>
                  <a:pt x="21513" y="1813"/>
                </a:cubicBezTo>
                <a:cubicBezTo>
                  <a:pt x="21497" y="1797"/>
                  <a:pt x="21481" y="1788"/>
                  <a:pt x="21462" y="1783"/>
                </a:cubicBezTo>
                <a:cubicBezTo>
                  <a:pt x="21443" y="1778"/>
                  <a:pt x="21420" y="1777"/>
                  <a:pt x="21390" y="1777"/>
                </a:cubicBezTo>
                <a:lnTo>
                  <a:pt x="1817" y="1777"/>
                </a:lnTo>
                <a:lnTo>
                  <a:pt x="1317" y="0"/>
                </a:lnTo>
                <a:close/>
              </a:path>
            </a:pathLst>
          </a:custGeom>
          <a:solidFill>
            <a:srgbClr val="003760">
              <a:alpha val="50000"/>
            </a:srgbClr>
          </a:solidFill>
          <a:ln w="25400">
            <a:solidFill>
              <a:srgbClr val="418FDE"/>
            </a:solidFill>
            <a:miter lim="400000"/>
          </a:ln>
        </p:spPr>
        <p:txBody>
          <a:bodyPr lIns="76200" tIns="76200" rIns="76200" bIns="76200" anchor="ctr"/>
          <a:lstStyle/>
          <a:p>
            <a:pPr algn="l" defTabSz="584200">
              <a:defRPr sz="9600" spc="0">
                <a:latin typeface="+mn-lt"/>
                <a:ea typeface="+mn-ea"/>
                <a:cs typeface="+mn-cs"/>
                <a:sym typeface="Salesforce Sans Light"/>
              </a:defRPr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3044388" y="11914691"/>
            <a:ext cx="2690521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800"/>
              </a:spcBef>
              <a:defRPr spc="-26"/>
            </a:lvl1pPr>
          </a:lstStyle>
          <a:p>
            <a:r>
              <a:t>revenue increase</a:t>
            </a:r>
          </a:p>
        </p:txBody>
      </p:sp>
      <p:sp>
        <p:nvSpPr>
          <p:cNvPr id="290" name="Shape 290"/>
          <p:cNvSpPr/>
          <p:nvPr/>
        </p:nvSpPr>
        <p:spPr>
          <a:xfrm>
            <a:off x="1539760" y="11250972"/>
            <a:ext cx="2197355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 defTabSz="584200">
              <a:tabLst>
                <a:tab pos="2197100" algn="l"/>
              </a:tabLst>
              <a:defRPr sz="5600" spc="0">
                <a:latin typeface="+mn-lt"/>
                <a:ea typeface="+mn-ea"/>
                <a:cs typeface="+mn-cs"/>
                <a:sym typeface="Salesforce Sans Light"/>
              </a:defRPr>
            </a:pPr>
            <a:r>
              <a:rPr sz="3400" spc="0" baseline="123529" dirty="0"/>
              <a:t>+</a:t>
            </a:r>
            <a:r>
              <a:rPr sz="8400" spc="0" dirty="0"/>
              <a:t>37</a:t>
            </a:r>
            <a:r>
              <a:rPr sz="4000" spc="0" baseline="77499" dirty="0"/>
              <a:t>%</a:t>
            </a:r>
          </a:p>
        </p:txBody>
      </p:sp>
      <p:sp>
        <p:nvSpPr>
          <p:cNvPr id="314" name="Shape 314"/>
          <p:cNvSpPr/>
          <p:nvPr/>
        </p:nvSpPr>
        <p:spPr>
          <a:xfrm>
            <a:off x="1143000" y="4194395"/>
            <a:ext cx="7802034" cy="1"/>
          </a:xfrm>
          <a:prstGeom prst="line">
            <a:avLst/>
          </a:prstGeom>
          <a:ln w="25400">
            <a:solidFill>
              <a:srgbClr val="418FDE"/>
            </a:solidFill>
            <a:miter lim="400000"/>
          </a:ln>
        </p:spPr>
        <p:txBody>
          <a:bodyPr lIns="71437" tIns="71437" rIns="71437" bIns="71437" anchor="ctr"/>
          <a:lstStyle/>
          <a:p>
            <a:pPr defTabSz="584200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62" name="Group 61"/>
          <p:cNvGrpSpPr>
            <a:grpSpLocks noChangeAspect="1"/>
          </p:cNvGrpSpPr>
          <p:nvPr/>
        </p:nvGrpSpPr>
        <p:grpSpPr>
          <a:xfrm>
            <a:off x="11239477" y="2636689"/>
            <a:ext cx="12788475" cy="9555117"/>
            <a:chOff x="4413515" y="1620766"/>
            <a:chExt cx="5026909" cy="3755937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34245" y="1812453"/>
              <a:ext cx="4595254" cy="2710714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4413515" y="1620766"/>
              <a:ext cx="5026909" cy="3755937"/>
              <a:chOff x="4363427" y="2196475"/>
              <a:chExt cx="5098853" cy="3809691"/>
            </a:xfrm>
          </p:grpSpPr>
          <p:pic>
            <p:nvPicPr>
              <p:cNvPr id="65" name="Picture 64"/>
              <p:cNvPicPr>
                <a:picLocks/>
              </p:cNvPicPr>
              <p:nvPr/>
            </p:nvPicPr>
            <p:blipFill>
              <a:blip r:embed="rId14">
                <a:alphaModFix amt="49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7434" y="5740023"/>
                <a:ext cx="2751300" cy="2661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" name="Thunderbolt_Desktop-Monitor_Cutout.png"/>
              <p:cNvPicPr/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427" y="2196475"/>
                <a:ext cx="5098853" cy="36825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" name="Group 10"/>
          <p:cNvGrpSpPr/>
          <p:nvPr/>
        </p:nvGrpSpPr>
        <p:grpSpPr>
          <a:xfrm>
            <a:off x="8529588" y="6266417"/>
            <a:ext cx="7457558" cy="6269054"/>
            <a:chOff x="11135620" y="6652814"/>
            <a:chExt cx="7457558" cy="6269054"/>
          </a:xfrm>
        </p:grpSpPr>
        <p:grpSp>
          <p:nvGrpSpPr>
            <p:cNvPr id="304" name="Group 304"/>
            <p:cNvGrpSpPr/>
            <p:nvPr/>
          </p:nvGrpSpPr>
          <p:grpSpPr>
            <a:xfrm>
              <a:off x="15131783" y="6652814"/>
              <a:ext cx="2921194" cy="5917037"/>
              <a:chOff x="0" y="0"/>
              <a:chExt cx="2278336" cy="4614897"/>
            </a:xfrm>
          </p:grpSpPr>
          <p:pic>
            <p:nvPicPr>
              <p:cNvPr id="302" name="image21.png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rcRect l="1266" r="1741"/>
              <a:stretch>
                <a:fillRect/>
              </a:stretch>
            </p:blipFill>
            <p:spPr>
              <a:xfrm>
                <a:off x="142742" y="543146"/>
                <a:ext cx="2021762" cy="35644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3" name="iPhone6_White_150.png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2278337" cy="46148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0" name="Picture 49"/>
            <p:cNvPicPr>
              <a:picLocks/>
            </p:cNvPicPr>
            <p:nvPr/>
          </p:nvPicPr>
          <p:blipFill>
            <a:blip r:embed="rId14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5620" y="12173557"/>
              <a:ext cx="7457558" cy="7483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7" name="Group 307"/>
            <p:cNvGrpSpPr/>
            <p:nvPr/>
          </p:nvGrpSpPr>
          <p:grpSpPr>
            <a:xfrm>
              <a:off x="12550903" y="6688275"/>
              <a:ext cx="2960751" cy="5910886"/>
              <a:chOff x="0" y="0"/>
              <a:chExt cx="2309188" cy="4610100"/>
            </a:xfrm>
          </p:grpSpPr>
          <p:pic>
            <p:nvPicPr>
              <p:cNvPr id="305" name="pasted-image.png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rcRect l="337" r="337"/>
              <a:stretch>
                <a:fillRect/>
              </a:stretch>
            </p:blipFill>
            <p:spPr>
              <a:xfrm>
                <a:off x="122852" y="470959"/>
                <a:ext cx="2063550" cy="3695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6" name="Galaxy S6 Edge_Edited_Cutout_2.png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2309189" cy="4610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" name="Group 1"/>
          <p:cNvGrpSpPr/>
          <p:nvPr/>
        </p:nvGrpSpPr>
        <p:grpSpPr>
          <a:xfrm>
            <a:off x="9118874" y="9456145"/>
            <a:ext cx="1746708" cy="3257888"/>
            <a:chOff x="9046915" y="9713892"/>
            <a:chExt cx="1362317" cy="2540937"/>
          </a:xfrm>
        </p:grpSpPr>
        <p:pic>
          <p:nvPicPr>
            <p:cNvPr id="53" name="Picture 52"/>
            <p:cNvPicPr>
              <a:picLocks/>
            </p:cNvPicPr>
            <p:nvPr/>
          </p:nvPicPr>
          <p:blipFill>
            <a:blip r:embed="rId14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6915" y="11610163"/>
              <a:ext cx="1362317" cy="6446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1" name="Group 311"/>
            <p:cNvGrpSpPr/>
            <p:nvPr/>
          </p:nvGrpSpPr>
          <p:grpSpPr>
            <a:xfrm>
              <a:off x="9102365" y="9713892"/>
              <a:ext cx="1245222" cy="2239323"/>
              <a:chOff x="0" y="0"/>
              <a:chExt cx="1245220" cy="2239321"/>
            </a:xfrm>
          </p:grpSpPr>
          <p:pic>
            <p:nvPicPr>
              <p:cNvPr id="309" name="Apple_Watch_White_Cutout.png"/>
              <p:cNvPicPr>
                <a:picLocks noChangeAspect="1"/>
              </p:cNvPicPr>
              <p:nvPr/>
            </p:nvPicPr>
            <p:blipFill>
              <a:blip r:embed="rId20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1245221" cy="2239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0" name="pasted-image.png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rcRect/>
              <a:stretch>
                <a:fillRect/>
              </a:stretch>
            </p:blipFill>
            <p:spPr>
              <a:xfrm>
                <a:off x="209159" y="599095"/>
                <a:ext cx="835215" cy="10440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2144919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49"/>
                            </p:stCondLst>
                            <p:childTnLst>
                              <p:par>
                                <p:cTn id="14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 animBg="1" advAuto="0"/>
      <p:bldP spid="289" grpId="0" animBg="1" advAuto="0"/>
      <p:bldP spid="290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2"/>
          <p:cNvSpPr/>
          <p:nvPr/>
        </p:nvSpPr>
        <p:spPr>
          <a:xfrm flipH="1">
            <a:off x="0" y="0"/>
            <a:ext cx="24384000" cy="13716000"/>
          </a:xfrm>
          <a:prstGeom prst="rect">
            <a:avLst/>
          </a:prstGeom>
          <a:gradFill flip="none" rotWithShape="1">
            <a:gsLst>
              <a:gs pos="33000">
                <a:srgbClr val="09355C">
                  <a:alpha val="0"/>
                </a:srgbClr>
              </a:gs>
              <a:gs pos="100000">
                <a:srgbClr val="0075B4">
                  <a:alpha val="70000"/>
                </a:srgbClr>
              </a:gs>
            </a:gsLst>
            <a:lin ang="4500000" scaled="0"/>
            <a:tileRect/>
          </a:gra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12" name="Shape 122"/>
          <p:cNvSpPr/>
          <p:nvPr/>
        </p:nvSpPr>
        <p:spPr>
          <a:xfrm flipH="1">
            <a:off x="0" y="0"/>
            <a:ext cx="24384000" cy="13716000"/>
          </a:xfrm>
          <a:prstGeom prst="rect">
            <a:avLst/>
          </a:prstGeom>
          <a:gradFill flip="none" rotWithShape="1">
            <a:gsLst>
              <a:gs pos="38000">
                <a:srgbClr val="09355C">
                  <a:alpha val="0"/>
                </a:srgbClr>
              </a:gs>
              <a:gs pos="100000">
                <a:srgbClr val="0075B4">
                  <a:alpha val="70000"/>
                </a:srgbClr>
              </a:gs>
            </a:gsLst>
            <a:lin ang="13500000" scaled="1"/>
            <a:tileRect/>
          </a:gra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320" name="Shape 320"/>
          <p:cNvSpPr>
            <a:spLocks noGrp="1"/>
          </p:cNvSpPr>
          <p:nvPr>
            <p:ph type="title" idx="4294967295"/>
          </p:nvPr>
        </p:nvSpPr>
        <p:spPr>
          <a:xfrm>
            <a:off x="6054486" y="5479945"/>
            <a:ext cx="12351228" cy="2756110"/>
          </a:xfrm>
          <a:prstGeom prst="rect">
            <a:avLst/>
          </a:prstGeom>
        </p:spPr>
        <p:txBody>
          <a:bodyPr/>
          <a:lstStyle>
            <a:lvl1pPr algn="ctr">
              <a:defRPr sz="17000" spc="0"/>
            </a:lvl1pPr>
          </a:lstStyle>
          <a:p>
            <a:r>
              <a:t>thank y   u</a:t>
            </a:r>
          </a:p>
        </p:txBody>
      </p:sp>
      <p:pic>
        <p:nvPicPr>
          <p:cNvPr id="322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t="12205" r="78294" b="31517"/>
          <a:stretch>
            <a:fillRect/>
          </a:stretch>
        </p:blipFill>
        <p:spPr>
          <a:xfrm>
            <a:off x="14344477" y="6550280"/>
            <a:ext cx="1582876" cy="1079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1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Four languages in one framework</a:t>
            </a:r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7921220" y="3032125"/>
            <a:ext cx="9560198" cy="10163747"/>
            <a:chOff x="7799060" y="2708846"/>
            <a:chExt cx="10058400" cy="10693401"/>
          </a:xfrm>
        </p:grpSpPr>
        <p:sp>
          <p:nvSpPr>
            <p:cNvPr id="31" name="Rectangle 30"/>
            <p:cNvSpPr>
              <a:spLocks/>
            </p:cNvSpPr>
            <p:nvPr/>
          </p:nvSpPr>
          <p:spPr>
            <a:xfrm>
              <a:off x="7799060" y="2708846"/>
              <a:ext cx="10058400" cy="1069340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dot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t">
              <a:noAutofit/>
            </a:bodyPr>
            <a:lstStyle/>
            <a:p>
              <a:pPr marL="0" marR="0" indent="0" algn="ctr" defTabSz="4572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Salesforce Sans"/>
                  <a:ea typeface="Salesforce Sans"/>
                  <a:cs typeface="Salesforce Sans"/>
                  <a:sym typeface="Salesforce Sans"/>
                </a:rPr>
                <a:t>LIGHTNING</a:t>
              </a:r>
              <a:endParaRPr kumimoji="0" lang="en-US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8256849" y="3812043"/>
              <a:ext cx="9142823" cy="9122008"/>
              <a:chOff x="8193853" y="3584049"/>
              <a:chExt cx="9142823" cy="9122008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10985500" y="4066815"/>
                <a:ext cx="1905000" cy="1802399"/>
              </a:xfrm>
              <a:custGeom>
                <a:avLst/>
                <a:gdLst>
                  <a:gd name="connsiteX0" fmla="*/ 508000 w 1905000"/>
                  <a:gd name="connsiteY0" fmla="*/ 1802399 h 1802399"/>
                  <a:gd name="connsiteX1" fmla="*/ 0 w 1905000"/>
                  <a:gd name="connsiteY1" fmla="*/ 1140185 h 1802399"/>
                  <a:gd name="connsiteX2" fmla="*/ 0 w 1905000"/>
                  <a:gd name="connsiteY2" fmla="*/ 1140185 h 1802399"/>
                  <a:gd name="connsiteX3" fmla="*/ 1279071 w 1905000"/>
                  <a:gd name="connsiteY3" fmla="*/ 6256 h 1802399"/>
                  <a:gd name="connsiteX4" fmla="*/ 1905000 w 1905000"/>
                  <a:gd name="connsiteY4" fmla="*/ 686614 h 180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0" h="1802399">
                    <a:moveTo>
                      <a:pt x="508000" y="1802399"/>
                    </a:moveTo>
                    <a:lnTo>
                      <a:pt x="0" y="1140185"/>
                    </a:lnTo>
                    <a:lnTo>
                      <a:pt x="0" y="1140185"/>
                    </a:lnTo>
                    <a:cubicBezTo>
                      <a:pt x="213179" y="951197"/>
                      <a:pt x="961571" y="81851"/>
                      <a:pt x="1279071" y="6256"/>
                    </a:cubicBezTo>
                    <a:cubicBezTo>
                      <a:pt x="1596571" y="-69339"/>
                      <a:pt x="1812774" y="562638"/>
                      <a:pt x="1905000" y="686614"/>
                    </a:cubicBezTo>
                  </a:path>
                </a:pathLst>
              </a:cu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15" name="Shape 57"/>
              <p:cNvSpPr/>
              <p:nvPr/>
            </p:nvSpPr>
            <p:spPr>
              <a:xfrm>
                <a:off x="9170382" y="3584049"/>
                <a:ext cx="4572000" cy="457032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47121" y="0"/>
                    </a:moveTo>
                    <a:lnTo>
                      <a:pt x="49118" y="206"/>
                    </a:lnTo>
                    <a:lnTo>
                      <a:pt x="51114" y="825"/>
                    </a:lnTo>
                    <a:lnTo>
                      <a:pt x="52911" y="1754"/>
                    </a:lnTo>
                    <a:lnTo>
                      <a:pt x="54409" y="3095"/>
                    </a:lnTo>
                    <a:lnTo>
                      <a:pt x="55707" y="4539"/>
                    </a:lnTo>
                    <a:lnTo>
                      <a:pt x="56006" y="4952"/>
                    </a:lnTo>
                    <a:lnTo>
                      <a:pt x="56805" y="6603"/>
                    </a:lnTo>
                    <a:lnTo>
                      <a:pt x="57304" y="8357"/>
                    </a:lnTo>
                    <a:lnTo>
                      <a:pt x="57404" y="10318"/>
                    </a:lnTo>
                    <a:lnTo>
                      <a:pt x="57304" y="11453"/>
                    </a:lnTo>
                    <a:lnTo>
                      <a:pt x="57104" y="12794"/>
                    </a:lnTo>
                    <a:lnTo>
                      <a:pt x="56705" y="14239"/>
                    </a:lnTo>
                    <a:lnTo>
                      <a:pt x="56206" y="15683"/>
                    </a:lnTo>
                    <a:lnTo>
                      <a:pt x="55806" y="16921"/>
                    </a:lnTo>
                    <a:lnTo>
                      <a:pt x="55407" y="17953"/>
                    </a:lnTo>
                    <a:lnTo>
                      <a:pt x="55108" y="18675"/>
                    </a:lnTo>
                    <a:lnTo>
                      <a:pt x="54808" y="19088"/>
                    </a:lnTo>
                    <a:lnTo>
                      <a:pt x="54808" y="19191"/>
                    </a:lnTo>
                    <a:lnTo>
                      <a:pt x="54309" y="20945"/>
                    </a:lnTo>
                    <a:lnTo>
                      <a:pt x="54309" y="22493"/>
                    </a:lnTo>
                    <a:lnTo>
                      <a:pt x="55008" y="23834"/>
                    </a:lnTo>
                    <a:lnTo>
                      <a:pt x="55906" y="24763"/>
                    </a:lnTo>
                    <a:lnTo>
                      <a:pt x="57304" y="25485"/>
                    </a:lnTo>
                    <a:lnTo>
                      <a:pt x="59101" y="25692"/>
                    </a:lnTo>
                    <a:lnTo>
                      <a:pt x="87054" y="25692"/>
                    </a:lnTo>
                    <a:lnTo>
                      <a:pt x="87154" y="25692"/>
                    </a:lnTo>
                    <a:lnTo>
                      <a:pt x="94342" y="25692"/>
                    </a:lnTo>
                    <a:lnTo>
                      <a:pt x="94342" y="60877"/>
                    </a:lnTo>
                    <a:lnTo>
                      <a:pt x="94442" y="62424"/>
                    </a:lnTo>
                    <a:lnTo>
                      <a:pt x="94941" y="63766"/>
                    </a:lnTo>
                    <a:lnTo>
                      <a:pt x="95740" y="64694"/>
                    </a:lnTo>
                    <a:lnTo>
                      <a:pt x="96738" y="65313"/>
                    </a:lnTo>
                    <a:lnTo>
                      <a:pt x="97936" y="65623"/>
                    </a:lnTo>
                    <a:lnTo>
                      <a:pt x="99234" y="65623"/>
                    </a:lnTo>
                    <a:lnTo>
                      <a:pt x="100831" y="65107"/>
                    </a:lnTo>
                    <a:lnTo>
                      <a:pt x="101131" y="65004"/>
                    </a:lnTo>
                    <a:lnTo>
                      <a:pt x="101830" y="64797"/>
                    </a:lnTo>
                    <a:lnTo>
                      <a:pt x="102828" y="64385"/>
                    </a:lnTo>
                    <a:lnTo>
                      <a:pt x="104126" y="63869"/>
                    </a:lnTo>
                    <a:lnTo>
                      <a:pt x="105623" y="63456"/>
                    </a:lnTo>
                    <a:lnTo>
                      <a:pt x="107021" y="63043"/>
                    </a:lnTo>
                    <a:lnTo>
                      <a:pt x="108419" y="62734"/>
                    </a:lnTo>
                    <a:lnTo>
                      <a:pt x="109617" y="62631"/>
                    </a:lnTo>
                    <a:lnTo>
                      <a:pt x="112113" y="62837"/>
                    </a:lnTo>
                    <a:lnTo>
                      <a:pt x="114209" y="63662"/>
                    </a:lnTo>
                    <a:lnTo>
                      <a:pt x="116106" y="64797"/>
                    </a:lnTo>
                    <a:lnTo>
                      <a:pt x="117803" y="66448"/>
                    </a:lnTo>
                    <a:lnTo>
                      <a:pt x="119001" y="68409"/>
                    </a:lnTo>
                    <a:lnTo>
                      <a:pt x="119700" y="70472"/>
                    </a:lnTo>
                    <a:lnTo>
                      <a:pt x="120000" y="72846"/>
                    </a:lnTo>
                    <a:lnTo>
                      <a:pt x="119700" y="75322"/>
                    </a:lnTo>
                    <a:lnTo>
                      <a:pt x="119001" y="77386"/>
                    </a:lnTo>
                    <a:lnTo>
                      <a:pt x="117803" y="79346"/>
                    </a:lnTo>
                    <a:lnTo>
                      <a:pt x="116106" y="80997"/>
                    </a:lnTo>
                    <a:lnTo>
                      <a:pt x="114209" y="82132"/>
                    </a:lnTo>
                    <a:lnTo>
                      <a:pt x="112113" y="82957"/>
                    </a:lnTo>
                    <a:lnTo>
                      <a:pt x="109617" y="83164"/>
                    </a:lnTo>
                    <a:lnTo>
                      <a:pt x="108419" y="83061"/>
                    </a:lnTo>
                    <a:lnTo>
                      <a:pt x="107021" y="82751"/>
                    </a:lnTo>
                    <a:lnTo>
                      <a:pt x="105623" y="82441"/>
                    </a:lnTo>
                    <a:lnTo>
                      <a:pt x="104126" y="81926"/>
                    </a:lnTo>
                    <a:lnTo>
                      <a:pt x="102828" y="81410"/>
                    </a:lnTo>
                    <a:lnTo>
                      <a:pt x="101830" y="81100"/>
                    </a:lnTo>
                    <a:lnTo>
                      <a:pt x="101131" y="80791"/>
                    </a:lnTo>
                    <a:lnTo>
                      <a:pt x="100831" y="80687"/>
                    </a:lnTo>
                    <a:lnTo>
                      <a:pt x="99234" y="80171"/>
                    </a:lnTo>
                    <a:lnTo>
                      <a:pt x="97936" y="80171"/>
                    </a:lnTo>
                    <a:lnTo>
                      <a:pt x="96738" y="80481"/>
                    </a:lnTo>
                    <a:lnTo>
                      <a:pt x="95740" y="81100"/>
                    </a:lnTo>
                    <a:lnTo>
                      <a:pt x="94941" y="82029"/>
                    </a:lnTo>
                    <a:lnTo>
                      <a:pt x="94442" y="83370"/>
                    </a:lnTo>
                    <a:lnTo>
                      <a:pt x="94342" y="84815"/>
                    </a:lnTo>
                    <a:lnTo>
                      <a:pt x="94342" y="120000"/>
                    </a:lnTo>
                    <a:lnTo>
                      <a:pt x="59101" y="120000"/>
                    </a:lnTo>
                    <a:lnTo>
                      <a:pt x="57304" y="119793"/>
                    </a:lnTo>
                    <a:lnTo>
                      <a:pt x="55906" y="119174"/>
                    </a:lnTo>
                    <a:lnTo>
                      <a:pt x="55008" y="118142"/>
                    </a:lnTo>
                    <a:lnTo>
                      <a:pt x="54309" y="116801"/>
                    </a:lnTo>
                    <a:lnTo>
                      <a:pt x="54309" y="115253"/>
                    </a:lnTo>
                    <a:lnTo>
                      <a:pt x="54808" y="113499"/>
                    </a:lnTo>
                    <a:lnTo>
                      <a:pt x="55008" y="113190"/>
                    </a:lnTo>
                    <a:lnTo>
                      <a:pt x="55307" y="112570"/>
                    </a:lnTo>
                    <a:lnTo>
                      <a:pt x="55707" y="111539"/>
                    </a:lnTo>
                    <a:lnTo>
                      <a:pt x="56206" y="110197"/>
                    </a:lnTo>
                    <a:lnTo>
                      <a:pt x="56605" y="108753"/>
                    </a:lnTo>
                    <a:lnTo>
                      <a:pt x="57004" y="107308"/>
                    </a:lnTo>
                    <a:lnTo>
                      <a:pt x="57304" y="105864"/>
                    </a:lnTo>
                    <a:lnTo>
                      <a:pt x="57404" y="104625"/>
                    </a:lnTo>
                    <a:lnTo>
                      <a:pt x="57204" y="102252"/>
                    </a:lnTo>
                    <a:lnTo>
                      <a:pt x="56405" y="100085"/>
                    </a:lnTo>
                    <a:lnTo>
                      <a:pt x="55207" y="98228"/>
                    </a:lnTo>
                    <a:lnTo>
                      <a:pt x="53510" y="96577"/>
                    </a:lnTo>
                    <a:lnTo>
                      <a:pt x="51613" y="95339"/>
                    </a:lnTo>
                    <a:lnTo>
                      <a:pt x="49517" y="94617"/>
                    </a:lnTo>
                    <a:lnTo>
                      <a:pt x="47121" y="94307"/>
                    </a:lnTo>
                    <a:lnTo>
                      <a:pt x="44725" y="94617"/>
                    </a:lnTo>
                    <a:lnTo>
                      <a:pt x="42529" y="95339"/>
                    </a:lnTo>
                    <a:lnTo>
                      <a:pt x="40632" y="96577"/>
                    </a:lnTo>
                    <a:lnTo>
                      <a:pt x="39034" y="98228"/>
                    </a:lnTo>
                    <a:lnTo>
                      <a:pt x="37737" y="100085"/>
                    </a:lnTo>
                    <a:lnTo>
                      <a:pt x="37038" y="102252"/>
                    </a:lnTo>
                    <a:lnTo>
                      <a:pt x="36738" y="104625"/>
                    </a:lnTo>
                    <a:lnTo>
                      <a:pt x="36838" y="105864"/>
                    </a:lnTo>
                    <a:lnTo>
                      <a:pt x="37138" y="107308"/>
                    </a:lnTo>
                    <a:lnTo>
                      <a:pt x="37537" y="108753"/>
                    </a:lnTo>
                    <a:lnTo>
                      <a:pt x="38036" y="110197"/>
                    </a:lnTo>
                    <a:lnTo>
                      <a:pt x="38635" y="111539"/>
                    </a:lnTo>
                    <a:lnTo>
                      <a:pt x="39034" y="112570"/>
                    </a:lnTo>
                    <a:lnTo>
                      <a:pt x="39334" y="113190"/>
                    </a:lnTo>
                    <a:lnTo>
                      <a:pt x="39434" y="113499"/>
                    </a:lnTo>
                    <a:lnTo>
                      <a:pt x="39933" y="115253"/>
                    </a:lnTo>
                    <a:lnTo>
                      <a:pt x="39833" y="116801"/>
                    </a:lnTo>
                    <a:lnTo>
                      <a:pt x="39334" y="118142"/>
                    </a:lnTo>
                    <a:lnTo>
                      <a:pt x="38336" y="119174"/>
                    </a:lnTo>
                    <a:lnTo>
                      <a:pt x="36838" y="119793"/>
                    </a:lnTo>
                    <a:lnTo>
                      <a:pt x="35141" y="120000"/>
                    </a:lnTo>
                    <a:lnTo>
                      <a:pt x="0" y="120000"/>
                    </a:lnTo>
                    <a:lnTo>
                      <a:pt x="0" y="114325"/>
                    </a:lnTo>
                    <a:lnTo>
                      <a:pt x="99" y="113602"/>
                    </a:lnTo>
                    <a:lnTo>
                      <a:pt x="99" y="112880"/>
                    </a:lnTo>
                    <a:lnTo>
                      <a:pt x="99" y="84815"/>
                    </a:lnTo>
                    <a:lnTo>
                      <a:pt x="299" y="83370"/>
                    </a:lnTo>
                    <a:lnTo>
                      <a:pt x="798" y="82029"/>
                    </a:lnTo>
                    <a:lnTo>
                      <a:pt x="1497" y="81100"/>
                    </a:lnTo>
                    <a:lnTo>
                      <a:pt x="2495" y="80481"/>
                    </a:lnTo>
                    <a:lnTo>
                      <a:pt x="3693" y="80171"/>
                    </a:lnTo>
                    <a:lnTo>
                      <a:pt x="5191" y="80171"/>
                    </a:lnTo>
                    <a:lnTo>
                      <a:pt x="6688" y="80687"/>
                    </a:lnTo>
                    <a:lnTo>
                      <a:pt x="6888" y="80791"/>
                    </a:lnTo>
                    <a:lnTo>
                      <a:pt x="7587" y="81100"/>
                    </a:lnTo>
                    <a:lnTo>
                      <a:pt x="8685" y="81410"/>
                    </a:lnTo>
                    <a:lnTo>
                      <a:pt x="9883" y="81926"/>
                    </a:lnTo>
                    <a:lnTo>
                      <a:pt x="11381" y="82441"/>
                    </a:lnTo>
                    <a:lnTo>
                      <a:pt x="12878" y="82751"/>
                    </a:lnTo>
                    <a:lnTo>
                      <a:pt x="14276" y="83061"/>
                    </a:lnTo>
                    <a:lnTo>
                      <a:pt x="15474" y="83164"/>
                    </a:lnTo>
                    <a:lnTo>
                      <a:pt x="17870" y="82957"/>
                    </a:lnTo>
                    <a:lnTo>
                      <a:pt x="19966" y="82132"/>
                    </a:lnTo>
                    <a:lnTo>
                      <a:pt x="21963" y="80997"/>
                    </a:lnTo>
                    <a:lnTo>
                      <a:pt x="23560" y="79346"/>
                    </a:lnTo>
                    <a:lnTo>
                      <a:pt x="24758" y="77386"/>
                    </a:lnTo>
                    <a:lnTo>
                      <a:pt x="25557" y="75322"/>
                    </a:lnTo>
                    <a:lnTo>
                      <a:pt x="25757" y="72846"/>
                    </a:lnTo>
                    <a:lnTo>
                      <a:pt x="25557" y="70472"/>
                    </a:lnTo>
                    <a:lnTo>
                      <a:pt x="24758" y="68409"/>
                    </a:lnTo>
                    <a:lnTo>
                      <a:pt x="23560" y="66448"/>
                    </a:lnTo>
                    <a:lnTo>
                      <a:pt x="21963" y="64797"/>
                    </a:lnTo>
                    <a:lnTo>
                      <a:pt x="19966" y="63662"/>
                    </a:lnTo>
                    <a:lnTo>
                      <a:pt x="17870" y="62837"/>
                    </a:lnTo>
                    <a:lnTo>
                      <a:pt x="15474" y="62631"/>
                    </a:lnTo>
                    <a:lnTo>
                      <a:pt x="14276" y="62734"/>
                    </a:lnTo>
                    <a:lnTo>
                      <a:pt x="12878" y="63043"/>
                    </a:lnTo>
                    <a:lnTo>
                      <a:pt x="11381" y="63456"/>
                    </a:lnTo>
                    <a:lnTo>
                      <a:pt x="9883" y="63869"/>
                    </a:lnTo>
                    <a:lnTo>
                      <a:pt x="8685" y="64385"/>
                    </a:lnTo>
                    <a:lnTo>
                      <a:pt x="7587" y="64797"/>
                    </a:lnTo>
                    <a:lnTo>
                      <a:pt x="6888" y="65004"/>
                    </a:lnTo>
                    <a:lnTo>
                      <a:pt x="6688" y="65107"/>
                    </a:lnTo>
                    <a:lnTo>
                      <a:pt x="5191" y="65623"/>
                    </a:lnTo>
                    <a:lnTo>
                      <a:pt x="3693" y="65623"/>
                    </a:lnTo>
                    <a:lnTo>
                      <a:pt x="2495" y="65313"/>
                    </a:lnTo>
                    <a:lnTo>
                      <a:pt x="1497" y="64694"/>
                    </a:lnTo>
                    <a:lnTo>
                      <a:pt x="798" y="63766"/>
                    </a:lnTo>
                    <a:lnTo>
                      <a:pt x="299" y="62424"/>
                    </a:lnTo>
                    <a:lnTo>
                      <a:pt x="99" y="60877"/>
                    </a:lnTo>
                    <a:lnTo>
                      <a:pt x="99" y="32914"/>
                    </a:lnTo>
                    <a:lnTo>
                      <a:pt x="99" y="32089"/>
                    </a:lnTo>
                    <a:lnTo>
                      <a:pt x="0" y="31367"/>
                    </a:lnTo>
                    <a:lnTo>
                      <a:pt x="0" y="25692"/>
                    </a:lnTo>
                    <a:lnTo>
                      <a:pt x="7088" y="25692"/>
                    </a:lnTo>
                    <a:lnTo>
                      <a:pt x="7088" y="25692"/>
                    </a:lnTo>
                    <a:lnTo>
                      <a:pt x="35141" y="25692"/>
                    </a:lnTo>
                    <a:lnTo>
                      <a:pt x="36838" y="25485"/>
                    </a:lnTo>
                    <a:lnTo>
                      <a:pt x="38336" y="24763"/>
                    </a:lnTo>
                    <a:lnTo>
                      <a:pt x="39334" y="23834"/>
                    </a:lnTo>
                    <a:lnTo>
                      <a:pt x="39833" y="22493"/>
                    </a:lnTo>
                    <a:lnTo>
                      <a:pt x="39933" y="20945"/>
                    </a:lnTo>
                    <a:lnTo>
                      <a:pt x="39434" y="19191"/>
                    </a:lnTo>
                    <a:lnTo>
                      <a:pt x="39334" y="19088"/>
                    </a:lnTo>
                    <a:lnTo>
                      <a:pt x="39234" y="18675"/>
                    </a:lnTo>
                    <a:lnTo>
                      <a:pt x="38935" y="17953"/>
                    </a:lnTo>
                    <a:lnTo>
                      <a:pt x="38535" y="16921"/>
                    </a:lnTo>
                    <a:lnTo>
                      <a:pt x="37936" y="15683"/>
                    </a:lnTo>
                    <a:lnTo>
                      <a:pt x="37537" y="14239"/>
                    </a:lnTo>
                    <a:lnTo>
                      <a:pt x="37138" y="12794"/>
                    </a:lnTo>
                    <a:lnTo>
                      <a:pt x="36838" y="11453"/>
                    </a:lnTo>
                    <a:lnTo>
                      <a:pt x="36738" y="10318"/>
                    </a:lnTo>
                    <a:lnTo>
                      <a:pt x="36938" y="8357"/>
                    </a:lnTo>
                    <a:lnTo>
                      <a:pt x="37437" y="6603"/>
                    </a:lnTo>
                    <a:lnTo>
                      <a:pt x="38336" y="4952"/>
                    </a:lnTo>
                    <a:lnTo>
                      <a:pt x="38635" y="4539"/>
                    </a:lnTo>
                    <a:lnTo>
                      <a:pt x="39833" y="3095"/>
                    </a:lnTo>
                    <a:lnTo>
                      <a:pt x="41331" y="1754"/>
                    </a:lnTo>
                    <a:lnTo>
                      <a:pt x="43028" y="825"/>
                    </a:lnTo>
                    <a:lnTo>
                      <a:pt x="45024" y="206"/>
                    </a:lnTo>
                    <a:lnTo>
                      <a:pt x="47121" y="0"/>
                    </a:lnTo>
                    <a:close/>
                  </a:path>
                </a:pathLst>
              </a:custGeom>
              <a:solidFill>
                <a:srgbClr val="1487CD"/>
              </a:solidFill>
              <a:ln w="38100" cmpd="sng">
                <a:solidFill>
                  <a:schemeClr val="tx1"/>
                </a:solidFill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744363" y="5844084"/>
                <a:ext cx="3149427" cy="10002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6200" tIns="76200" rIns="76200" bIns="76200" numCol="1" spcCol="38100" rtlCol="0" anchor="ctr">
                <a:spAutoFit/>
              </a:bodyPr>
              <a:lstStyle/>
              <a:p>
                <a:pPr marL="0" marR="0" indent="0" algn="ctr" defTabSz="4572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1" i="0" u="none" strike="noStrike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Salesforce Sans"/>
                    <a:ea typeface="Salesforce Sans"/>
                    <a:cs typeface="Salesforce Sans"/>
                    <a:sym typeface="Salesforce Sans"/>
                  </a:rPr>
                  <a:t>XML</a:t>
                </a:r>
                <a:endParaRPr kumimoji="0" lang="en-US" sz="6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Salesforce Sans"/>
                  <a:ea typeface="Salesforce Sans"/>
                  <a:cs typeface="Salesforce Sans"/>
                  <a:sym typeface="Salesforce Sans"/>
                </a:endParaRPr>
              </a:p>
            </p:txBody>
          </p:sp>
          <p:sp>
            <p:nvSpPr>
              <p:cNvPr id="17" name="Shape 220"/>
              <p:cNvSpPr/>
              <p:nvPr/>
            </p:nvSpPr>
            <p:spPr>
              <a:xfrm>
                <a:off x="12764676" y="4561753"/>
                <a:ext cx="4572000" cy="457045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99" y="0"/>
                    </a:moveTo>
                    <a:lnTo>
                      <a:pt x="35211" y="0"/>
                    </a:lnTo>
                    <a:lnTo>
                      <a:pt x="37007" y="206"/>
                    </a:lnTo>
                    <a:lnTo>
                      <a:pt x="38403" y="1030"/>
                    </a:lnTo>
                    <a:lnTo>
                      <a:pt x="39401" y="1958"/>
                    </a:lnTo>
                    <a:lnTo>
                      <a:pt x="40000" y="3298"/>
                    </a:lnTo>
                    <a:lnTo>
                      <a:pt x="40000" y="4845"/>
                    </a:lnTo>
                    <a:lnTo>
                      <a:pt x="39501" y="6494"/>
                    </a:lnTo>
                    <a:lnTo>
                      <a:pt x="39401" y="6804"/>
                    </a:lnTo>
                    <a:lnTo>
                      <a:pt x="39002" y="7628"/>
                    </a:lnTo>
                    <a:lnTo>
                      <a:pt x="38603" y="8659"/>
                    </a:lnTo>
                    <a:lnTo>
                      <a:pt x="38104" y="9896"/>
                    </a:lnTo>
                    <a:lnTo>
                      <a:pt x="37705" y="11340"/>
                    </a:lnTo>
                    <a:lnTo>
                      <a:pt x="37306" y="12886"/>
                    </a:lnTo>
                    <a:lnTo>
                      <a:pt x="37007" y="14226"/>
                    </a:lnTo>
                    <a:lnTo>
                      <a:pt x="36907" y="15463"/>
                    </a:lnTo>
                    <a:lnTo>
                      <a:pt x="37107" y="17731"/>
                    </a:lnTo>
                    <a:lnTo>
                      <a:pt x="37905" y="20000"/>
                    </a:lnTo>
                    <a:lnTo>
                      <a:pt x="39102" y="21855"/>
                    </a:lnTo>
                    <a:lnTo>
                      <a:pt x="40798" y="23505"/>
                    </a:lnTo>
                    <a:lnTo>
                      <a:pt x="42693" y="24742"/>
                    </a:lnTo>
                    <a:lnTo>
                      <a:pt x="44788" y="25567"/>
                    </a:lnTo>
                    <a:lnTo>
                      <a:pt x="47182" y="25773"/>
                    </a:lnTo>
                    <a:lnTo>
                      <a:pt x="49476" y="25567"/>
                    </a:lnTo>
                    <a:lnTo>
                      <a:pt x="51770" y="24742"/>
                    </a:lnTo>
                    <a:lnTo>
                      <a:pt x="53665" y="23505"/>
                    </a:lnTo>
                    <a:lnTo>
                      <a:pt x="55162" y="21855"/>
                    </a:lnTo>
                    <a:lnTo>
                      <a:pt x="56458" y="20000"/>
                    </a:lnTo>
                    <a:lnTo>
                      <a:pt x="57256" y="17731"/>
                    </a:lnTo>
                    <a:lnTo>
                      <a:pt x="57556" y="15463"/>
                    </a:lnTo>
                    <a:lnTo>
                      <a:pt x="57456" y="14226"/>
                    </a:lnTo>
                    <a:lnTo>
                      <a:pt x="57157" y="12886"/>
                    </a:lnTo>
                    <a:lnTo>
                      <a:pt x="56758" y="11340"/>
                    </a:lnTo>
                    <a:lnTo>
                      <a:pt x="56259" y="9896"/>
                    </a:lnTo>
                    <a:lnTo>
                      <a:pt x="55660" y="8659"/>
                    </a:lnTo>
                    <a:lnTo>
                      <a:pt x="55261" y="7628"/>
                    </a:lnTo>
                    <a:lnTo>
                      <a:pt x="54962" y="6804"/>
                    </a:lnTo>
                    <a:lnTo>
                      <a:pt x="54862" y="6494"/>
                    </a:lnTo>
                    <a:lnTo>
                      <a:pt x="54364" y="4845"/>
                    </a:lnTo>
                    <a:lnTo>
                      <a:pt x="54463" y="3298"/>
                    </a:lnTo>
                    <a:lnTo>
                      <a:pt x="54962" y="1958"/>
                    </a:lnTo>
                    <a:lnTo>
                      <a:pt x="55960" y="1030"/>
                    </a:lnTo>
                    <a:lnTo>
                      <a:pt x="57456" y="206"/>
                    </a:lnTo>
                    <a:lnTo>
                      <a:pt x="59152" y="0"/>
                    </a:lnTo>
                    <a:lnTo>
                      <a:pt x="94264" y="0"/>
                    </a:lnTo>
                    <a:lnTo>
                      <a:pt x="94264" y="35154"/>
                    </a:lnTo>
                    <a:lnTo>
                      <a:pt x="94463" y="36804"/>
                    </a:lnTo>
                    <a:lnTo>
                      <a:pt x="94962" y="38041"/>
                    </a:lnTo>
                    <a:lnTo>
                      <a:pt x="95760" y="38969"/>
                    </a:lnTo>
                    <a:lnTo>
                      <a:pt x="96758" y="39690"/>
                    </a:lnTo>
                    <a:lnTo>
                      <a:pt x="97955" y="40000"/>
                    </a:lnTo>
                    <a:lnTo>
                      <a:pt x="99351" y="39896"/>
                    </a:lnTo>
                    <a:lnTo>
                      <a:pt x="100947" y="39484"/>
                    </a:lnTo>
                    <a:lnTo>
                      <a:pt x="101147" y="39381"/>
                    </a:lnTo>
                    <a:lnTo>
                      <a:pt x="101845" y="39072"/>
                    </a:lnTo>
                    <a:lnTo>
                      <a:pt x="102842" y="38659"/>
                    </a:lnTo>
                    <a:lnTo>
                      <a:pt x="104139" y="38144"/>
                    </a:lnTo>
                    <a:lnTo>
                      <a:pt x="105536" y="37731"/>
                    </a:lnTo>
                    <a:lnTo>
                      <a:pt x="107132" y="37319"/>
                    </a:lnTo>
                    <a:lnTo>
                      <a:pt x="108528" y="37010"/>
                    </a:lnTo>
                    <a:lnTo>
                      <a:pt x="109725" y="36907"/>
                    </a:lnTo>
                    <a:lnTo>
                      <a:pt x="112119" y="37216"/>
                    </a:lnTo>
                    <a:lnTo>
                      <a:pt x="114214" y="37938"/>
                    </a:lnTo>
                    <a:lnTo>
                      <a:pt x="116109" y="39175"/>
                    </a:lnTo>
                    <a:lnTo>
                      <a:pt x="117805" y="40721"/>
                    </a:lnTo>
                    <a:lnTo>
                      <a:pt x="119002" y="42680"/>
                    </a:lnTo>
                    <a:lnTo>
                      <a:pt x="119800" y="44845"/>
                    </a:lnTo>
                    <a:lnTo>
                      <a:pt x="120000" y="47113"/>
                    </a:lnTo>
                    <a:lnTo>
                      <a:pt x="119800" y="49587"/>
                    </a:lnTo>
                    <a:lnTo>
                      <a:pt x="119002" y="51752"/>
                    </a:lnTo>
                    <a:lnTo>
                      <a:pt x="117805" y="53608"/>
                    </a:lnTo>
                    <a:lnTo>
                      <a:pt x="116109" y="55257"/>
                    </a:lnTo>
                    <a:lnTo>
                      <a:pt x="114214" y="56494"/>
                    </a:lnTo>
                    <a:lnTo>
                      <a:pt x="112119" y="57216"/>
                    </a:lnTo>
                    <a:lnTo>
                      <a:pt x="109725" y="57525"/>
                    </a:lnTo>
                    <a:lnTo>
                      <a:pt x="108528" y="57422"/>
                    </a:lnTo>
                    <a:lnTo>
                      <a:pt x="107132" y="57113"/>
                    </a:lnTo>
                    <a:lnTo>
                      <a:pt x="105536" y="56701"/>
                    </a:lnTo>
                    <a:lnTo>
                      <a:pt x="104139" y="56185"/>
                    </a:lnTo>
                    <a:lnTo>
                      <a:pt x="102842" y="55773"/>
                    </a:lnTo>
                    <a:lnTo>
                      <a:pt x="101845" y="55360"/>
                    </a:lnTo>
                    <a:lnTo>
                      <a:pt x="101147" y="55051"/>
                    </a:lnTo>
                    <a:lnTo>
                      <a:pt x="100947" y="54948"/>
                    </a:lnTo>
                    <a:lnTo>
                      <a:pt x="99351" y="54536"/>
                    </a:lnTo>
                    <a:lnTo>
                      <a:pt x="97955" y="54432"/>
                    </a:lnTo>
                    <a:lnTo>
                      <a:pt x="96758" y="54742"/>
                    </a:lnTo>
                    <a:lnTo>
                      <a:pt x="95760" y="55360"/>
                    </a:lnTo>
                    <a:lnTo>
                      <a:pt x="94962" y="56391"/>
                    </a:lnTo>
                    <a:lnTo>
                      <a:pt x="94463" y="57628"/>
                    </a:lnTo>
                    <a:lnTo>
                      <a:pt x="94264" y="59175"/>
                    </a:lnTo>
                    <a:lnTo>
                      <a:pt x="94264" y="94226"/>
                    </a:lnTo>
                    <a:lnTo>
                      <a:pt x="59152" y="94226"/>
                    </a:lnTo>
                    <a:lnTo>
                      <a:pt x="57456" y="94536"/>
                    </a:lnTo>
                    <a:lnTo>
                      <a:pt x="55960" y="95154"/>
                    </a:lnTo>
                    <a:lnTo>
                      <a:pt x="54962" y="96288"/>
                    </a:lnTo>
                    <a:lnTo>
                      <a:pt x="54463" y="97525"/>
                    </a:lnTo>
                    <a:lnTo>
                      <a:pt x="54364" y="99072"/>
                    </a:lnTo>
                    <a:lnTo>
                      <a:pt x="54862" y="100721"/>
                    </a:lnTo>
                    <a:lnTo>
                      <a:pt x="54862" y="100824"/>
                    </a:lnTo>
                    <a:lnTo>
                      <a:pt x="55062" y="101340"/>
                    </a:lnTo>
                    <a:lnTo>
                      <a:pt x="55361" y="102061"/>
                    </a:lnTo>
                    <a:lnTo>
                      <a:pt x="55760" y="103092"/>
                    </a:lnTo>
                    <a:lnTo>
                      <a:pt x="56359" y="104432"/>
                    </a:lnTo>
                    <a:lnTo>
                      <a:pt x="56758" y="105773"/>
                    </a:lnTo>
                    <a:lnTo>
                      <a:pt x="57157" y="107216"/>
                    </a:lnTo>
                    <a:lnTo>
                      <a:pt x="57456" y="108556"/>
                    </a:lnTo>
                    <a:lnTo>
                      <a:pt x="57556" y="109690"/>
                    </a:lnTo>
                    <a:lnTo>
                      <a:pt x="57356" y="111546"/>
                    </a:lnTo>
                    <a:lnTo>
                      <a:pt x="56857" y="113402"/>
                    </a:lnTo>
                    <a:lnTo>
                      <a:pt x="55960" y="115051"/>
                    </a:lnTo>
                    <a:lnTo>
                      <a:pt x="55660" y="115463"/>
                    </a:lnTo>
                    <a:lnTo>
                      <a:pt x="54463" y="117010"/>
                    </a:lnTo>
                    <a:lnTo>
                      <a:pt x="52967" y="118247"/>
                    </a:lnTo>
                    <a:lnTo>
                      <a:pt x="51271" y="119278"/>
                    </a:lnTo>
                    <a:lnTo>
                      <a:pt x="49276" y="119793"/>
                    </a:lnTo>
                    <a:lnTo>
                      <a:pt x="47182" y="120000"/>
                    </a:lnTo>
                    <a:lnTo>
                      <a:pt x="45187" y="119793"/>
                    </a:lnTo>
                    <a:lnTo>
                      <a:pt x="43192" y="119278"/>
                    </a:lnTo>
                    <a:lnTo>
                      <a:pt x="41396" y="118247"/>
                    </a:lnTo>
                    <a:lnTo>
                      <a:pt x="39900" y="117010"/>
                    </a:lnTo>
                    <a:lnTo>
                      <a:pt x="38603" y="115463"/>
                    </a:lnTo>
                    <a:lnTo>
                      <a:pt x="38304" y="115051"/>
                    </a:lnTo>
                    <a:lnTo>
                      <a:pt x="37506" y="113402"/>
                    </a:lnTo>
                    <a:lnTo>
                      <a:pt x="37007" y="111546"/>
                    </a:lnTo>
                    <a:lnTo>
                      <a:pt x="36907" y="109690"/>
                    </a:lnTo>
                    <a:lnTo>
                      <a:pt x="37007" y="108556"/>
                    </a:lnTo>
                    <a:lnTo>
                      <a:pt x="37206" y="107216"/>
                    </a:lnTo>
                    <a:lnTo>
                      <a:pt x="37605" y="105773"/>
                    </a:lnTo>
                    <a:lnTo>
                      <a:pt x="38104" y="104432"/>
                    </a:lnTo>
                    <a:lnTo>
                      <a:pt x="38503" y="103092"/>
                    </a:lnTo>
                    <a:lnTo>
                      <a:pt x="38902" y="102061"/>
                    </a:lnTo>
                    <a:lnTo>
                      <a:pt x="39201" y="101340"/>
                    </a:lnTo>
                    <a:lnTo>
                      <a:pt x="39501" y="100824"/>
                    </a:lnTo>
                    <a:lnTo>
                      <a:pt x="39501" y="100721"/>
                    </a:lnTo>
                    <a:lnTo>
                      <a:pt x="40000" y="99072"/>
                    </a:lnTo>
                    <a:lnTo>
                      <a:pt x="40000" y="97525"/>
                    </a:lnTo>
                    <a:lnTo>
                      <a:pt x="39401" y="96288"/>
                    </a:lnTo>
                    <a:lnTo>
                      <a:pt x="38403" y="95154"/>
                    </a:lnTo>
                    <a:lnTo>
                      <a:pt x="37007" y="94536"/>
                    </a:lnTo>
                    <a:lnTo>
                      <a:pt x="35211" y="94226"/>
                    </a:lnTo>
                    <a:lnTo>
                      <a:pt x="0" y="94226"/>
                    </a:lnTo>
                    <a:lnTo>
                      <a:pt x="0" y="88659"/>
                    </a:lnTo>
                    <a:lnTo>
                      <a:pt x="99" y="87938"/>
                    </a:lnTo>
                    <a:lnTo>
                      <a:pt x="299" y="87113"/>
                    </a:lnTo>
                    <a:lnTo>
                      <a:pt x="299" y="59175"/>
                    </a:lnTo>
                    <a:lnTo>
                      <a:pt x="399" y="57628"/>
                    </a:lnTo>
                    <a:lnTo>
                      <a:pt x="897" y="56391"/>
                    </a:lnTo>
                    <a:lnTo>
                      <a:pt x="1695" y="55360"/>
                    </a:lnTo>
                    <a:lnTo>
                      <a:pt x="2693" y="54742"/>
                    </a:lnTo>
                    <a:lnTo>
                      <a:pt x="3890" y="54432"/>
                    </a:lnTo>
                    <a:lnTo>
                      <a:pt x="5187" y="54536"/>
                    </a:lnTo>
                    <a:lnTo>
                      <a:pt x="6783" y="54948"/>
                    </a:lnTo>
                    <a:lnTo>
                      <a:pt x="7082" y="55051"/>
                    </a:lnTo>
                    <a:lnTo>
                      <a:pt x="7780" y="55360"/>
                    </a:lnTo>
                    <a:lnTo>
                      <a:pt x="8778" y="55773"/>
                    </a:lnTo>
                    <a:lnTo>
                      <a:pt x="10074" y="56185"/>
                    </a:lnTo>
                    <a:lnTo>
                      <a:pt x="11571" y="56701"/>
                    </a:lnTo>
                    <a:lnTo>
                      <a:pt x="12967" y="57113"/>
                    </a:lnTo>
                    <a:lnTo>
                      <a:pt x="14364" y="57422"/>
                    </a:lnTo>
                    <a:lnTo>
                      <a:pt x="15561" y="57525"/>
                    </a:lnTo>
                    <a:lnTo>
                      <a:pt x="18054" y="57216"/>
                    </a:lnTo>
                    <a:lnTo>
                      <a:pt x="20149" y="56494"/>
                    </a:lnTo>
                    <a:lnTo>
                      <a:pt x="22044" y="55257"/>
                    </a:lnTo>
                    <a:lnTo>
                      <a:pt x="23740" y="53608"/>
                    </a:lnTo>
                    <a:lnTo>
                      <a:pt x="24837" y="51752"/>
                    </a:lnTo>
                    <a:lnTo>
                      <a:pt x="25635" y="49587"/>
                    </a:lnTo>
                    <a:lnTo>
                      <a:pt x="25935" y="47113"/>
                    </a:lnTo>
                    <a:lnTo>
                      <a:pt x="25635" y="44845"/>
                    </a:lnTo>
                    <a:lnTo>
                      <a:pt x="24837" y="42680"/>
                    </a:lnTo>
                    <a:lnTo>
                      <a:pt x="23740" y="40721"/>
                    </a:lnTo>
                    <a:lnTo>
                      <a:pt x="22044" y="39175"/>
                    </a:lnTo>
                    <a:lnTo>
                      <a:pt x="20149" y="37938"/>
                    </a:lnTo>
                    <a:lnTo>
                      <a:pt x="18054" y="37216"/>
                    </a:lnTo>
                    <a:lnTo>
                      <a:pt x="15561" y="36907"/>
                    </a:lnTo>
                    <a:lnTo>
                      <a:pt x="14364" y="37010"/>
                    </a:lnTo>
                    <a:lnTo>
                      <a:pt x="12967" y="37319"/>
                    </a:lnTo>
                    <a:lnTo>
                      <a:pt x="11571" y="37731"/>
                    </a:lnTo>
                    <a:lnTo>
                      <a:pt x="10074" y="38144"/>
                    </a:lnTo>
                    <a:lnTo>
                      <a:pt x="8778" y="38659"/>
                    </a:lnTo>
                    <a:lnTo>
                      <a:pt x="7780" y="39072"/>
                    </a:lnTo>
                    <a:lnTo>
                      <a:pt x="7082" y="39381"/>
                    </a:lnTo>
                    <a:lnTo>
                      <a:pt x="6783" y="39484"/>
                    </a:lnTo>
                    <a:lnTo>
                      <a:pt x="5187" y="39896"/>
                    </a:lnTo>
                    <a:lnTo>
                      <a:pt x="3890" y="40000"/>
                    </a:lnTo>
                    <a:lnTo>
                      <a:pt x="2693" y="39690"/>
                    </a:lnTo>
                    <a:lnTo>
                      <a:pt x="1695" y="38969"/>
                    </a:lnTo>
                    <a:lnTo>
                      <a:pt x="897" y="38041"/>
                    </a:lnTo>
                    <a:lnTo>
                      <a:pt x="399" y="36804"/>
                    </a:lnTo>
                    <a:lnTo>
                      <a:pt x="299" y="35154"/>
                    </a:lnTo>
                    <a:lnTo>
                      <a:pt x="498" y="7216"/>
                    </a:lnTo>
                    <a:lnTo>
                      <a:pt x="498" y="6597"/>
                    </a:lnTo>
                    <a:lnTo>
                      <a:pt x="498" y="5876"/>
                    </a:lnTo>
                    <a:lnTo>
                      <a:pt x="498" y="5360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1487CD"/>
              </a:solidFill>
              <a:ln w="38100" cmpd="sng">
                <a:solidFill>
                  <a:schemeClr val="tx1"/>
                </a:solidFill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Shape 219"/>
              <p:cNvSpPr/>
              <p:nvPr/>
            </p:nvSpPr>
            <p:spPr>
              <a:xfrm>
                <a:off x="11788351" y="8134057"/>
                <a:ext cx="4572000" cy="4572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5757" y="0"/>
                    </a:moveTo>
                    <a:lnTo>
                      <a:pt x="60898" y="0"/>
                    </a:lnTo>
                    <a:lnTo>
                      <a:pt x="62595" y="309"/>
                    </a:lnTo>
                    <a:lnTo>
                      <a:pt x="64093" y="1032"/>
                    </a:lnTo>
                    <a:lnTo>
                      <a:pt x="65091" y="1962"/>
                    </a:lnTo>
                    <a:lnTo>
                      <a:pt x="65590" y="3304"/>
                    </a:lnTo>
                    <a:lnTo>
                      <a:pt x="65590" y="4853"/>
                    </a:lnTo>
                    <a:lnTo>
                      <a:pt x="65091" y="6609"/>
                    </a:lnTo>
                    <a:lnTo>
                      <a:pt x="64991" y="6919"/>
                    </a:lnTo>
                    <a:lnTo>
                      <a:pt x="64692" y="7538"/>
                    </a:lnTo>
                    <a:lnTo>
                      <a:pt x="64292" y="8571"/>
                    </a:lnTo>
                    <a:lnTo>
                      <a:pt x="63893" y="9913"/>
                    </a:lnTo>
                    <a:lnTo>
                      <a:pt x="63394" y="11256"/>
                    </a:lnTo>
                    <a:lnTo>
                      <a:pt x="62895" y="12805"/>
                    </a:lnTo>
                    <a:lnTo>
                      <a:pt x="62595" y="14251"/>
                    </a:lnTo>
                    <a:lnTo>
                      <a:pt x="62495" y="15387"/>
                    </a:lnTo>
                    <a:lnTo>
                      <a:pt x="62795" y="17865"/>
                    </a:lnTo>
                    <a:lnTo>
                      <a:pt x="63594" y="20034"/>
                    </a:lnTo>
                    <a:lnTo>
                      <a:pt x="64792" y="21893"/>
                    </a:lnTo>
                    <a:lnTo>
                      <a:pt x="66389" y="23442"/>
                    </a:lnTo>
                    <a:lnTo>
                      <a:pt x="68286" y="24784"/>
                    </a:lnTo>
                    <a:lnTo>
                      <a:pt x="70482" y="25507"/>
                    </a:lnTo>
                    <a:lnTo>
                      <a:pt x="72778" y="25817"/>
                    </a:lnTo>
                    <a:lnTo>
                      <a:pt x="75274" y="25507"/>
                    </a:lnTo>
                    <a:lnTo>
                      <a:pt x="77371" y="24784"/>
                    </a:lnTo>
                    <a:lnTo>
                      <a:pt x="79267" y="23442"/>
                    </a:lnTo>
                    <a:lnTo>
                      <a:pt x="80965" y="21893"/>
                    </a:lnTo>
                    <a:lnTo>
                      <a:pt x="82063" y="20034"/>
                    </a:lnTo>
                    <a:lnTo>
                      <a:pt x="82861" y="17865"/>
                    </a:lnTo>
                    <a:lnTo>
                      <a:pt x="83161" y="15387"/>
                    </a:lnTo>
                    <a:lnTo>
                      <a:pt x="83061" y="14251"/>
                    </a:lnTo>
                    <a:lnTo>
                      <a:pt x="82762" y="12805"/>
                    </a:lnTo>
                    <a:lnTo>
                      <a:pt x="82362" y="11256"/>
                    </a:lnTo>
                    <a:lnTo>
                      <a:pt x="81863" y="9913"/>
                    </a:lnTo>
                    <a:lnTo>
                      <a:pt x="81364" y="8571"/>
                    </a:lnTo>
                    <a:lnTo>
                      <a:pt x="80965" y="7538"/>
                    </a:lnTo>
                    <a:lnTo>
                      <a:pt x="80665" y="6919"/>
                    </a:lnTo>
                    <a:lnTo>
                      <a:pt x="80565" y="6609"/>
                    </a:lnTo>
                    <a:lnTo>
                      <a:pt x="79966" y="4853"/>
                    </a:lnTo>
                    <a:lnTo>
                      <a:pt x="80166" y="3304"/>
                    </a:lnTo>
                    <a:lnTo>
                      <a:pt x="80665" y="1962"/>
                    </a:lnTo>
                    <a:lnTo>
                      <a:pt x="81663" y="1032"/>
                    </a:lnTo>
                    <a:lnTo>
                      <a:pt x="83061" y="309"/>
                    </a:lnTo>
                    <a:lnTo>
                      <a:pt x="84758" y="0"/>
                    </a:lnTo>
                    <a:lnTo>
                      <a:pt x="120000" y="0"/>
                    </a:lnTo>
                    <a:lnTo>
                      <a:pt x="120000" y="5679"/>
                    </a:lnTo>
                    <a:lnTo>
                      <a:pt x="119900" y="6506"/>
                    </a:lnTo>
                    <a:lnTo>
                      <a:pt x="119800" y="7228"/>
                    </a:lnTo>
                    <a:lnTo>
                      <a:pt x="119800" y="35111"/>
                    </a:lnTo>
                    <a:lnTo>
                      <a:pt x="119600" y="36970"/>
                    </a:lnTo>
                    <a:lnTo>
                      <a:pt x="118801" y="38416"/>
                    </a:lnTo>
                    <a:lnTo>
                      <a:pt x="117803" y="39345"/>
                    </a:lnTo>
                    <a:lnTo>
                      <a:pt x="116505" y="39862"/>
                    </a:lnTo>
                    <a:lnTo>
                      <a:pt x="115008" y="39965"/>
                    </a:lnTo>
                    <a:lnTo>
                      <a:pt x="113211" y="39449"/>
                    </a:lnTo>
                    <a:lnTo>
                      <a:pt x="112911" y="39345"/>
                    </a:lnTo>
                    <a:lnTo>
                      <a:pt x="112212" y="39036"/>
                    </a:lnTo>
                    <a:lnTo>
                      <a:pt x="111214" y="38623"/>
                    </a:lnTo>
                    <a:lnTo>
                      <a:pt x="109916" y="38209"/>
                    </a:lnTo>
                    <a:lnTo>
                      <a:pt x="108519" y="37693"/>
                    </a:lnTo>
                    <a:lnTo>
                      <a:pt x="107021" y="37280"/>
                    </a:lnTo>
                    <a:lnTo>
                      <a:pt x="105623" y="36970"/>
                    </a:lnTo>
                    <a:lnTo>
                      <a:pt x="104425" y="36867"/>
                    </a:lnTo>
                    <a:lnTo>
                      <a:pt x="102029" y="37177"/>
                    </a:lnTo>
                    <a:lnTo>
                      <a:pt x="99833" y="37900"/>
                    </a:lnTo>
                    <a:lnTo>
                      <a:pt x="97936" y="39139"/>
                    </a:lnTo>
                    <a:lnTo>
                      <a:pt x="96339" y="40688"/>
                    </a:lnTo>
                    <a:lnTo>
                      <a:pt x="95141" y="42650"/>
                    </a:lnTo>
                    <a:lnTo>
                      <a:pt x="94342" y="44819"/>
                    </a:lnTo>
                    <a:lnTo>
                      <a:pt x="94043" y="47091"/>
                    </a:lnTo>
                    <a:lnTo>
                      <a:pt x="94342" y="49569"/>
                    </a:lnTo>
                    <a:lnTo>
                      <a:pt x="95141" y="51738"/>
                    </a:lnTo>
                    <a:lnTo>
                      <a:pt x="96339" y="53700"/>
                    </a:lnTo>
                    <a:lnTo>
                      <a:pt x="97936" y="55249"/>
                    </a:lnTo>
                    <a:lnTo>
                      <a:pt x="99833" y="56488"/>
                    </a:lnTo>
                    <a:lnTo>
                      <a:pt x="102029" y="57211"/>
                    </a:lnTo>
                    <a:lnTo>
                      <a:pt x="104425" y="57521"/>
                    </a:lnTo>
                    <a:lnTo>
                      <a:pt x="105623" y="57418"/>
                    </a:lnTo>
                    <a:lnTo>
                      <a:pt x="107021" y="57108"/>
                    </a:lnTo>
                    <a:lnTo>
                      <a:pt x="108519" y="56695"/>
                    </a:lnTo>
                    <a:lnTo>
                      <a:pt x="109916" y="56179"/>
                    </a:lnTo>
                    <a:lnTo>
                      <a:pt x="111214" y="55765"/>
                    </a:lnTo>
                    <a:lnTo>
                      <a:pt x="112212" y="55352"/>
                    </a:lnTo>
                    <a:lnTo>
                      <a:pt x="112911" y="55043"/>
                    </a:lnTo>
                    <a:lnTo>
                      <a:pt x="113211" y="54939"/>
                    </a:lnTo>
                    <a:lnTo>
                      <a:pt x="114808" y="54526"/>
                    </a:lnTo>
                    <a:lnTo>
                      <a:pt x="116106" y="54423"/>
                    </a:lnTo>
                    <a:lnTo>
                      <a:pt x="117304" y="54733"/>
                    </a:lnTo>
                    <a:lnTo>
                      <a:pt x="118302" y="55352"/>
                    </a:lnTo>
                    <a:lnTo>
                      <a:pt x="119101" y="56385"/>
                    </a:lnTo>
                    <a:lnTo>
                      <a:pt x="119600" y="57624"/>
                    </a:lnTo>
                    <a:lnTo>
                      <a:pt x="119800" y="59277"/>
                    </a:lnTo>
                    <a:lnTo>
                      <a:pt x="119800" y="87160"/>
                    </a:lnTo>
                    <a:lnTo>
                      <a:pt x="119900" y="87882"/>
                    </a:lnTo>
                    <a:lnTo>
                      <a:pt x="120000" y="88709"/>
                    </a:lnTo>
                    <a:lnTo>
                      <a:pt x="120000" y="94285"/>
                    </a:lnTo>
                    <a:lnTo>
                      <a:pt x="112811" y="94285"/>
                    </a:lnTo>
                    <a:lnTo>
                      <a:pt x="112712" y="94285"/>
                    </a:lnTo>
                    <a:lnTo>
                      <a:pt x="84758" y="94285"/>
                    </a:lnTo>
                    <a:lnTo>
                      <a:pt x="83061" y="94492"/>
                    </a:lnTo>
                    <a:lnTo>
                      <a:pt x="81663" y="95215"/>
                    </a:lnTo>
                    <a:lnTo>
                      <a:pt x="80665" y="96247"/>
                    </a:lnTo>
                    <a:lnTo>
                      <a:pt x="80166" y="97590"/>
                    </a:lnTo>
                    <a:lnTo>
                      <a:pt x="79966" y="99036"/>
                    </a:lnTo>
                    <a:lnTo>
                      <a:pt x="80565" y="100895"/>
                    </a:lnTo>
                    <a:lnTo>
                      <a:pt x="80665" y="100895"/>
                    </a:lnTo>
                    <a:lnTo>
                      <a:pt x="80765" y="101308"/>
                    </a:lnTo>
                    <a:lnTo>
                      <a:pt x="81064" y="102134"/>
                    </a:lnTo>
                    <a:lnTo>
                      <a:pt x="81464" y="103166"/>
                    </a:lnTo>
                    <a:lnTo>
                      <a:pt x="81963" y="104406"/>
                    </a:lnTo>
                    <a:lnTo>
                      <a:pt x="82362" y="105748"/>
                    </a:lnTo>
                    <a:lnTo>
                      <a:pt x="82762" y="107194"/>
                    </a:lnTo>
                    <a:lnTo>
                      <a:pt x="83061" y="108537"/>
                    </a:lnTo>
                    <a:lnTo>
                      <a:pt x="83161" y="109672"/>
                    </a:lnTo>
                    <a:lnTo>
                      <a:pt x="82961" y="111531"/>
                    </a:lnTo>
                    <a:lnTo>
                      <a:pt x="82462" y="113493"/>
                    </a:lnTo>
                    <a:lnTo>
                      <a:pt x="81663" y="115043"/>
                    </a:lnTo>
                    <a:lnTo>
                      <a:pt x="81364" y="115456"/>
                    </a:lnTo>
                    <a:lnTo>
                      <a:pt x="80166" y="117005"/>
                    </a:lnTo>
                    <a:lnTo>
                      <a:pt x="78569" y="118347"/>
                    </a:lnTo>
                    <a:lnTo>
                      <a:pt x="76871" y="119277"/>
                    </a:lnTo>
                    <a:lnTo>
                      <a:pt x="74975" y="119793"/>
                    </a:lnTo>
                    <a:lnTo>
                      <a:pt x="72778" y="120000"/>
                    </a:lnTo>
                    <a:lnTo>
                      <a:pt x="70782" y="119793"/>
                    </a:lnTo>
                    <a:lnTo>
                      <a:pt x="68785" y="119277"/>
                    </a:lnTo>
                    <a:lnTo>
                      <a:pt x="67088" y="118347"/>
                    </a:lnTo>
                    <a:lnTo>
                      <a:pt x="65590" y="117005"/>
                    </a:lnTo>
                    <a:lnTo>
                      <a:pt x="64292" y="115456"/>
                    </a:lnTo>
                    <a:lnTo>
                      <a:pt x="64093" y="115043"/>
                    </a:lnTo>
                    <a:lnTo>
                      <a:pt x="63194" y="113493"/>
                    </a:lnTo>
                    <a:lnTo>
                      <a:pt x="62695" y="111531"/>
                    </a:lnTo>
                    <a:lnTo>
                      <a:pt x="62495" y="109672"/>
                    </a:lnTo>
                    <a:lnTo>
                      <a:pt x="62595" y="108537"/>
                    </a:lnTo>
                    <a:lnTo>
                      <a:pt x="62895" y="107194"/>
                    </a:lnTo>
                    <a:lnTo>
                      <a:pt x="63394" y="105748"/>
                    </a:lnTo>
                    <a:lnTo>
                      <a:pt x="63793" y="104406"/>
                    </a:lnTo>
                    <a:lnTo>
                      <a:pt x="64193" y="103166"/>
                    </a:lnTo>
                    <a:lnTo>
                      <a:pt x="64692" y="102134"/>
                    </a:lnTo>
                    <a:lnTo>
                      <a:pt x="64991" y="101308"/>
                    </a:lnTo>
                    <a:lnTo>
                      <a:pt x="65091" y="100895"/>
                    </a:lnTo>
                    <a:lnTo>
                      <a:pt x="65191" y="100895"/>
                    </a:lnTo>
                    <a:lnTo>
                      <a:pt x="65590" y="99036"/>
                    </a:lnTo>
                    <a:lnTo>
                      <a:pt x="65590" y="97590"/>
                    </a:lnTo>
                    <a:lnTo>
                      <a:pt x="65091" y="96247"/>
                    </a:lnTo>
                    <a:lnTo>
                      <a:pt x="64093" y="95215"/>
                    </a:lnTo>
                    <a:lnTo>
                      <a:pt x="62595" y="94492"/>
                    </a:lnTo>
                    <a:lnTo>
                      <a:pt x="60798" y="94285"/>
                    </a:lnTo>
                    <a:lnTo>
                      <a:pt x="32845" y="94285"/>
                    </a:lnTo>
                    <a:lnTo>
                      <a:pt x="32845" y="94285"/>
                    </a:lnTo>
                    <a:lnTo>
                      <a:pt x="25757" y="94285"/>
                    </a:lnTo>
                    <a:lnTo>
                      <a:pt x="25757" y="59277"/>
                    </a:lnTo>
                    <a:lnTo>
                      <a:pt x="25557" y="57624"/>
                    </a:lnTo>
                    <a:lnTo>
                      <a:pt x="25158" y="56385"/>
                    </a:lnTo>
                    <a:lnTo>
                      <a:pt x="24359" y="55352"/>
                    </a:lnTo>
                    <a:lnTo>
                      <a:pt x="23261" y="54733"/>
                    </a:lnTo>
                    <a:lnTo>
                      <a:pt x="22063" y="54423"/>
                    </a:lnTo>
                    <a:lnTo>
                      <a:pt x="20765" y="54526"/>
                    </a:lnTo>
                    <a:lnTo>
                      <a:pt x="19267" y="54939"/>
                    </a:lnTo>
                    <a:lnTo>
                      <a:pt x="18968" y="55043"/>
                    </a:lnTo>
                    <a:lnTo>
                      <a:pt x="18169" y="55352"/>
                    </a:lnTo>
                    <a:lnTo>
                      <a:pt x="17171" y="55765"/>
                    </a:lnTo>
                    <a:lnTo>
                      <a:pt x="15873" y="56179"/>
                    </a:lnTo>
                    <a:lnTo>
                      <a:pt x="14475" y="56695"/>
                    </a:lnTo>
                    <a:lnTo>
                      <a:pt x="13078" y="57108"/>
                    </a:lnTo>
                    <a:lnTo>
                      <a:pt x="11580" y="57418"/>
                    </a:lnTo>
                    <a:lnTo>
                      <a:pt x="10382" y="57521"/>
                    </a:lnTo>
                    <a:lnTo>
                      <a:pt x="8086" y="57211"/>
                    </a:lnTo>
                    <a:lnTo>
                      <a:pt x="5790" y="56488"/>
                    </a:lnTo>
                    <a:lnTo>
                      <a:pt x="3893" y="55249"/>
                    </a:lnTo>
                    <a:lnTo>
                      <a:pt x="2396" y="53700"/>
                    </a:lnTo>
                    <a:lnTo>
                      <a:pt x="1098" y="51738"/>
                    </a:lnTo>
                    <a:lnTo>
                      <a:pt x="299" y="49569"/>
                    </a:lnTo>
                    <a:lnTo>
                      <a:pt x="0" y="47091"/>
                    </a:lnTo>
                    <a:lnTo>
                      <a:pt x="299" y="44819"/>
                    </a:lnTo>
                    <a:lnTo>
                      <a:pt x="1098" y="42650"/>
                    </a:lnTo>
                    <a:lnTo>
                      <a:pt x="2396" y="40688"/>
                    </a:lnTo>
                    <a:lnTo>
                      <a:pt x="3893" y="39139"/>
                    </a:lnTo>
                    <a:lnTo>
                      <a:pt x="5790" y="37900"/>
                    </a:lnTo>
                    <a:lnTo>
                      <a:pt x="8086" y="37177"/>
                    </a:lnTo>
                    <a:lnTo>
                      <a:pt x="10382" y="36867"/>
                    </a:lnTo>
                    <a:lnTo>
                      <a:pt x="11580" y="36970"/>
                    </a:lnTo>
                    <a:lnTo>
                      <a:pt x="13078" y="37280"/>
                    </a:lnTo>
                    <a:lnTo>
                      <a:pt x="14475" y="37693"/>
                    </a:lnTo>
                    <a:lnTo>
                      <a:pt x="15873" y="38209"/>
                    </a:lnTo>
                    <a:lnTo>
                      <a:pt x="17171" y="38623"/>
                    </a:lnTo>
                    <a:lnTo>
                      <a:pt x="18169" y="39036"/>
                    </a:lnTo>
                    <a:lnTo>
                      <a:pt x="18968" y="39345"/>
                    </a:lnTo>
                    <a:lnTo>
                      <a:pt x="19267" y="39449"/>
                    </a:lnTo>
                    <a:lnTo>
                      <a:pt x="20965" y="39965"/>
                    </a:lnTo>
                    <a:lnTo>
                      <a:pt x="22462" y="39862"/>
                    </a:lnTo>
                    <a:lnTo>
                      <a:pt x="23760" y="39345"/>
                    </a:lnTo>
                    <a:lnTo>
                      <a:pt x="24858" y="38416"/>
                    </a:lnTo>
                    <a:lnTo>
                      <a:pt x="25557" y="36970"/>
                    </a:lnTo>
                    <a:lnTo>
                      <a:pt x="25757" y="35111"/>
                    </a:lnTo>
                    <a:lnTo>
                      <a:pt x="25757" y="0"/>
                    </a:lnTo>
                    <a:close/>
                  </a:path>
                </a:pathLst>
              </a:custGeom>
              <a:solidFill>
                <a:srgbClr val="1487CD"/>
              </a:solidFill>
              <a:ln w="38100" cmpd="sng">
                <a:solidFill>
                  <a:schemeClr val="tx1"/>
                </a:solidFill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3415817" y="5846393"/>
                <a:ext cx="3198091" cy="10002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6200" tIns="76200" rIns="76200" bIns="76200" numCol="1" spcCol="38100" rtlCol="0" anchor="ctr">
                <a:spAutoFit/>
              </a:bodyPr>
              <a:lstStyle/>
              <a:p>
                <a:pPr marL="0" marR="0" indent="0" algn="ctr" defTabSz="4572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1" i="0" u="none" strike="noStrike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Salesforce Sans"/>
                    <a:ea typeface="Salesforce Sans"/>
                    <a:cs typeface="Salesforce Sans"/>
                    <a:sym typeface="Salesforce Sans"/>
                  </a:rPr>
                  <a:t>CSS</a:t>
                </a:r>
                <a:endParaRPr kumimoji="0" lang="en-US" sz="6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Salesforce Sans"/>
                  <a:ea typeface="Salesforce Sans"/>
                  <a:cs typeface="Salesforce Sans"/>
                  <a:sym typeface="Salesforce Sans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2589380" y="9436106"/>
                <a:ext cx="3209422" cy="10002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6200" tIns="76200" rIns="76200" bIns="76200" numCol="1" spcCol="38100" rtlCol="0" anchor="ctr">
                <a:spAutoFit/>
              </a:bodyPr>
              <a:lstStyle/>
              <a:p>
                <a:pPr marL="0" marR="0" indent="0" algn="ctr" defTabSz="4572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1" i="0" u="none" strike="noStrike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Salesforce Sans"/>
                    <a:ea typeface="Salesforce Sans"/>
                    <a:cs typeface="Salesforce Sans"/>
                    <a:sym typeface="Salesforce Sans"/>
                  </a:rPr>
                  <a:t>Apex</a:t>
                </a:r>
                <a:endParaRPr kumimoji="0" lang="en-US" sz="6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Salesforce Sans"/>
                  <a:ea typeface="Salesforce Sans"/>
                  <a:cs typeface="Salesforce Sans"/>
                  <a:sym typeface="Salesforce Sans"/>
                </a:endParaRPr>
              </a:p>
            </p:txBody>
          </p:sp>
          <p:sp>
            <p:nvSpPr>
              <p:cNvPr id="22" name="Shape 218"/>
              <p:cNvSpPr/>
              <p:nvPr/>
            </p:nvSpPr>
            <p:spPr>
              <a:xfrm>
                <a:off x="8193853" y="7153302"/>
                <a:ext cx="4572000" cy="4572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72817" y="0"/>
                    </a:moveTo>
                    <a:lnTo>
                      <a:pt x="75311" y="206"/>
                    </a:lnTo>
                    <a:lnTo>
                      <a:pt x="77406" y="1031"/>
                    </a:lnTo>
                    <a:lnTo>
                      <a:pt x="79301" y="2166"/>
                    </a:lnTo>
                    <a:lnTo>
                      <a:pt x="80997" y="3817"/>
                    </a:lnTo>
                    <a:lnTo>
                      <a:pt x="82194" y="5778"/>
                    </a:lnTo>
                    <a:lnTo>
                      <a:pt x="82892" y="7841"/>
                    </a:lnTo>
                    <a:lnTo>
                      <a:pt x="83192" y="10318"/>
                    </a:lnTo>
                    <a:lnTo>
                      <a:pt x="83092" y="11556"/>
                    </a:lnTo>
                    <a:lnTo>
                      <a:pt x="82793" y="12897"/>
                    </a:lnTo>
                    <a:lnTo>
                      <a:pt x="82394" y="14342"/>
                    </a:lnTo>
                    <a:lnTo>
                      <a:pt x="81895" y="15889"/>
                    </a:lnTo>
                    <a:lnTo>
                      <a:pt x="81496" y="17128"/>
                    </a:lnTo>
                    <a:lnTo>
                      <a:pt x="81097" y="18159"/>
                    </a:lnTo>
                    <a:lnTo>
                      <a:pt x="80798" y="18882"/>
                    </a:lnTo>
                    <a:lnTo>
                      <a:pt x="80698" y="19088"/>
                    </a:lnTo>
                    <a:lnTo>
                      <a:pt x="80199" y="20945"/>
                    </a:lnTo>
                    <a:lnTo>
                      <a:pt x="80199" y="22493"/>
                    </a:lnTo>
                    <a:lnTo>
                      <a:pt x="80698" y="23731"/>
                    </a:lnTo>
                    <a:lnTo>
                      <a:pt x="81695" y="24763"/>
                    </a:lnTo>
                    <a:lnTo>
                      <a:pt x="83092" y="25382"/>
                    </a:lnTo>
                    <a:lnTo>
                      <a:pt x="84887" y="25692"/>
                    </a:lnTo>
                    <a:lnTo>
                      <a:pt x="120000" y="25692"/>
                    </a:lnTo>
                    <a:lnTo>
                      <a:pt x="120000" y="60773"/>
                    </a:lnTo>
                    <a:lnTo>
                      <a:pt x="119800" y="62631"/>
                    </a:lnTo>
                    <a:lnTo>
                      <a:pt x="119201" y="64075"/>
                    </a:lnTo>
                    <a:lnTo>
                      <a:pt x="118104" y="65004"/>
                    </a:lnTo>
                    <a:lnTo>
                      <a:pt x="116807" y="65520"/>
                    </a:lnTo>
                    <a:lnTo>
                      <a:pt x="115211" y="65623"/>
                    </a:lnTo>
                    <a:lnTo>
                      <a:pt x="113416" y="65107"/>
                    </a:lnTo>
                    <a:lnTo>
                      <a:pt x="113216" y="65004"/>
                    </a:lnTo>
                    <a:lnTo>
                      <a:pt x="112518" y="64694"/>
                    </a:lnTo>
                    <a:lnTo>
                      <a:pt x="111421" y="64282"/>
                    </a:lnTo>
                    <a:lnTo>
                      <a:pt x="110124" y="63869"/>
                    </a:lnTo>
                    <a:lnTo>
                      <a:pt x="108728" y="63353"/>
                    </a:lnTo>
                    <a:lnTo>
                      <a:pt x="107231" y="62940"/>
                    </a:lnTo>
                    <a:lnTo>
                      <a:pt x="105835" y="62631"/>
                    </a:lnTo>
                    <a:lnTo>
                      <a:pt x="104638" y="62527"/>
                    </a:lnTo>
                    <a:lnTo>
                      <a:pt x="102244" y="62837"/>
                    </a:lnTo>
                    <a:lnTo>
                      <a:pt x="100049" y="63559"/>
                    </a:lnTo>
                    <a:lnTo>
                      <a:pt x="98154" y="64797"/>
                    </a:lnTo>
                    <a:lnTo>
                      <a:pt x="96558" y="66345"/>
                    </a:lnTo>
                    <a:lnTo>
                      <a:pt x="95361" y="68306"/>
                    </a:lnTo>
                    <a:lnTo>
                      <a:pt x="94563" y="70472"/>
                    </a:lnTo>
                    <a:lnTo>
                      <a:pt x="94264" y="72846"/>
                    </a:lnTo>
                    <a:lnTo>
                      <a:pt x="94563" y="75219"/>
                    </a:lnTo>
                    <a:lnTo>
                      <a:pt x="95361" y="77386"/>
                    </a:lnTo>
                    <a:lnTo>
                      <a:pt x="96558" y="79243"/>
                    </a:lnTo>
                    <a:lnTo>
                      <a:pt x="98154" y="80894"/>
                    </a:lnTo>
                    <a:lnTo>
                      <a:pt x="100049" y="82132"/>
                    </a:lnTo>
                    <a:lnTo>
                      <a:pt x="102244" y="82854"/>
                    </a:lnTo>
                    <a:lnTo>
                      <a:pt x="104638" y="83164"/>
                    </a:lnTo>
                    <a:lnTo>
                      <a:pt x="105835" y="83061"/>
                    </a:lnTo>
                    <a:lnTo>
                      <a:pt x="107132" y="82957"/>
                    </a:lnTo>
                    <a:lnTo>
                      <a:pt x="108528" y="82648"/>
                    </a:lnTo>
                    <a:lnTo>
                      <a:pt x="109925" y="82441"/>
                    </a:lnTo>
                    <a:lnTo>
                      <a:pt x="111022" y="82132"/>
                    </a:lnTo>
                    <a:lnTo>
                      <a:pt x="112019" y="81926"/>
                    </a:lnTo>
                    <a:lnTo>
                      <a:pt x="112618" y="81719"/>
                    </a:lnTo>
                    <a:lnTo>
                      <a:pt x="112817" y="81616"/>
                    </a:lnTo>
                    <a:lnTo>
                      <a:pt x="114413" y="81100"/>
                    </a:lnTo>
                    <a:lnTo>
                      <a:pt x="115910" y="80894"/>
                    </a:lnTo>
                    <a:lnTo>
                      <a:pt x="117206" y="80997"/>
                    </a:lnTo>
                    <a:lnTo>
                      <a:pt x="118304" y="81410"/>
                    </a:lnTo>
                    <a:lnTo>
                      <a:pt x="119301" y="82235"/>
                    </a:lnTo>
                    <a:lnTo>
                      <a:pt x="119800" y="83370"/>
                    </a:lnTo>
                    <a:lnTo>
                      <a:pt x="120000" y="84815"/>
                    </a:lnTo>
                    <a:lnTo>
                      <a:pt x="120000" y="120000"/>
                    </a:lnTo>
                    <a:lnTo>
                      <a:pt x="114413" y="120000"/>
                    </a:lnTo>
                    <a:lnTo>
                      <a:pt x="113715" y="119896"/>
                    </a:lnTo>
                    <a:lnTo>
                      <a:pt x="112817" y="119793"/>
                    </a:lnTo>
                    <a:lnTo>
                      <a:pt x="84887" y="119793"/>
                    </a:lnTo>
                    <a:lnTo>
                      <a:pt x="83092" y="119587"/>
                    </a:lnTo>
                    <a:lnTo>
                      <a:pt x="81695" y="118968"/>
                    </a:lnTo>
                    <a:lnTo>
                      <a:pt x="80698" y="117936"/>
                    </a:lnTo>
                    <a:lnTo>
                      <a:pt x="80199" y="116595"/>
                    </a:lnTo>
                    <a:lnTo>
                      <a:pt x="80199" y="114944"/>
                    </a:lnTo>
                    <a:lnTo>
                      <a:pt x="80698" y="113293"/>
                    </a:lnTo>
                    <a:lnTo>
                      <a:pt x="80798" y="112983"/>
                    </a:lnTo>
                    <a:lnTo>
                      <a:pt x="81097" y="112364"/>
                    </a:lnTo>
                    <a:lnTo>
                      <a:pt x="81496" y="111332"/>
                    </a:lnTo>
                    <a:lnTo>
                      <a:pt x="81895" y="109991"/>
                    </a:lnTo>
                    <a:lnTo>
                      <a:pt x="82394" y="108546"/>
                    </a:lnTo>
                    <a:lnTo>
                      <a:pt x="82793" y="107102"/>
                    </a:lnTo>
                    <a:lnTo>
                      <a:pt x="83092" y="105657"/>
                    </a:lnTo>
                    <a:lnTo>
                      <a:pt x="83192" y="104522"/>
                    </a:lnTo>
                    <a:lnTo>
                      <a:pt x="82892" y="102046"/>
                    </a:lnTo>
                    <a:lnTo>
                      <a:pt x="82194" y="99879"/>
                    </a:lnTo>
                    <a:lnTo>
                      <a:pt x="80997" y="98022"/>
                    </a:lnTo>
                    <a:lnTo>
                      <a:pt x="79301" y="96371"/>
                    </a:lnTo>
                    <a:lnTo>
                      <a:pt x="77406" y="95133"/>
                    </a:lnTo>
                    <a:lnTo>
                      <a:pt x="75311" y="94411"/>
                    </a:lnTo>
                    <a:lnTo>
                      <a:pt x="72817" y="94101"/>
                    </a:lnTo>
                    <a:lnTo>
                      <a:pt x="70523" y="94411"/>
                    </a:lnTo>
                    <a:lnTo>
                      <a:pt x="68329" y="95133"/>
                    </a:lnTo>
                    <a:lnTo>
                      <a:pt x="66433" y="96371"/>
                    </a:lnTo>
                    <a:lnTo>
                      <a:pt x="64837" y="98022"/>
                    </a:lnTo>
                    <a:lnTo>
                      <a:pt x="63640" y="99879"/>
                    </a:lnTo>
                    <a:lnTo>
                      <a:pt x="62842" y="102046"/>
                    </a:lnTo>
                    <a:lnTo>
                      <a:pt x="62543" y="104522"/>
                    </a:lnTo>
                    <a:lnTo>
                      <a:pt x="62643" y="105657"/>
                    </a:lnTo>
                    <a:lnTo>
                      <a:pt x="62942" y="107102"/>
                    </a:lnTo>
                    <a:lnTo>
                      <a:pt x="63441" y="108546"/>
                    </a:lnTo>
                    <a:lnTo>
                      <a:pt x="63940" y="109991"/>
                    </a:lnTo>
                    <a:lnTo>
                      <a:pt x="64339" y="111332"/>
                    </a:lnTo>
                    <a:lnTo>
                      <a:pt x="64738" y="112364"/>
                    </a:lnTo>
                    <a:lnTo>
                      <a:pt x="65037" y="112983"/>
                    </a:lnTo>
                    <a:lnTo>
                      <a:pt x="65137" y="113293"/>
                    </a:lnTo>
                    <a:lnTo>
                      <a:pt x="65635" y="114944"/>
                    </a:lnTo>
                    <a:lnTo>
                      <a:pt x="65635" y="116595"/>
                    </a:lnTo>
                    <a:lnTo>
                      <a:pt x="65137" y="117936"/>
                    </a:lnTo>
                    <a:lnTo>
                      <a:pt x="64139" y="118968"/>
                    </a:lnTo>
                    <a:lnTo>
                      <a:pt x="62643" y="119587"/>
                    </a:lnTo>
                    <a:lnTo>
                      <a:pt x="60847" y="119793"/>
                    </a:lnTo>
                    <a:lnTo>
                      <a:pt x="32917" y="119793"/>
                    </a:lnTo>
                    <a:lnTo>
                      <a:pt x="32119" y="119896"/>
                    </a:lnTo>
                    <a:lnTo>
                      <a:pt x="31421" y="120000"/>
                    </a:lnTo>
                    <a:lnTo>
                      <a:pt x="25735" y="120000"/>
                    </a:lnTo>
                    <a:lnTo>
                      <a:pt x="25735" y="84815"/>
                    </a:lnTo>
                    <a:lnTo>
                      <a:pt x="25536" y="83061"/>
                    </a:lnTo>
                    <a:lnTo>
                      <a:pt x="24937" y="81719"/>
                    </a:lnTo>
                    <a:lnTo>
                      <a:pt x="23840" y="80687"/>
                    </a:lnTo>
                    <a:lnTo>
                      <a:pt x="22543" y="80171"/>
                    </a:lnTo>
                    <a:lnTo>
                      <a:pt x="20947" y="80068"/>
                    </a:lnTo>
                    <a:lnTo>
                      <a:pt x="19251" y="80584"/>
                    </a:lnTo>
                    <a:lnTo>
                      <a:pt x="19251" y="80584"/>
                    </a:lnTo>
                    <a:lnTo>
                      <a:pt x="18852" y="80791"/>
                    </a:lnTo>
                    <a:lnTo>
                      <a:pt x="17955" y="81100"/>
                    </a:lnTo>
                    <a:lnTo>
                      <a:pt x="16957" y="81513"/>
                    </a:lnTo>
                    <a:lnTo>
                      <a:pt x="15660" y="81926"/>
                    </a:lnTo>
                    <a:lnTo>
                      <a:pt x="14264" y="82441"/>
                    </a:lnTo>
                    <a:lnTo>
                      <a:pt x="12867" y="82751"/>
                    </a:lnTo>
                    <a:lnTo>
                      <a:pt x="11571" y="83061"/>
                    </a:lnTo>
                    <a:lnTo>
                      <a:pt x="10374" y="83164"/>
                    </a:lnTo>
                    <a:lnTo>
                      <a:pt x="8478" y="82957"/>
                    </a:lnTo>
                    <a:lnTo>
                      <a:pt x="6583" y="82441"/>
                    </a:lnTo>
                    <a:lnTo>
                      <a:pt x="4987" y="81719"/>
                    </a:lnTo>
                    <a:lnTo>
                      <a:pt x="4588" y="81410"/>
                    </a:lnTo>
                    <a:lnTo>
                      <a:pt x="3092" y="80171"/>
                    </a:lnTo>
                    <a:lnTo>
                      <a:pt x="1895" y="78624"/>
                    </a:lnTo>
                    <a:lnTo>
                      <a:pt x="798" y="76870"/>
                    </a:lnTo>
                    <a:lnTo>
                      <a:pt x="199" y="74909"/>
                    </a:lnTo>
                    <a:lnTo>
                      <a:pt x="0" y="72846"/>
                    </a:lnTo>
                    <a:lnTo>
                      <a:pt x="199" y="70782"/>
                    </a:lnTo>
                    <a:lnTo>
                      <a:pt x="798" y="68822"/>
                    </a:lnTo>
                    <a:lnTo>
                      <a:pt x="1895" y="67067"/>
                    </a:lnTo>
                    <a:lnTo>
                      <a:pt x="3092" y="65520"/>
                    </a:lnTo>
                    <a:lnTo>
                      <a:pt x="4588" y="64282"/>
                    </a:lnTo>
                    <a:lnTo>
                      <a:pt x="4987" y="64075"/>
                    </a:lnTo>
                    <a:lnTo>
                      <a:pt x="6583" y="63250"/>
                    </a:lnTo>
                    <a:lnTo>
                      <a:pt x="8478" y="62734"/>
                    </a:lnTo>
                    <a:lnTo>
                      <a:pt x="10374" y="62527"/>
                    </a:lnTo>
                    <a:lnTo>
                      <a:pt x="11571" y="62631"/>
                    </a:lnTo>
                    <a:lnTo>
                      <a:pt x="12867" y="62940"/>
                    </a:lnTo>
                    <a:lnTo>
                      <a:pt x="14264" y="63353"/>
                    </a:lnTo>
                    <a:lnTo>
                      <a:pt x="15660" y="63766"/>
                    </a:lnTo>
                    <a:lnTo>
                      <a:pt x="16957" y="64178"/>
                    </a:lnTo>
                    <a:lnTo>
                      <a:pt x="17955" y="64591"/>
                    </a:lnTo>
                    <a:lnTo>
                      <a:pt x="18852" y="64901"/>
                    </a:lnTo>
                    <a:lnTo>
                      <a:pt x="19251" y="65107"/>
                    </a:lnTo>
                    <a:lnTo>
                      <a:pt x="19251" y="65107"/>
                    </a:lnTo>
                    <a:lnTo>
                      <a:pt x="20947" y="65623"/>
                    </a:lnTo>
                    <a:lnTo>
                      <a:pt x="22543" y="65520"/>
                    </a:lnTo>
                    <a:lnTo>
                      <a:pt x="23840" y="65004"/>
                    </a:lnTo>
                    <a:lnTo>
                      <a:pt x="24937" y="64075"/>
                    </a:lnTo>
                    <a:lnTo>
                      <a:pt x="25536" y="62631"/>
                    </a:lnTo>
                    <a:lnTo>
                      <a:pt x="25735" y="60773"/>
                    </a:lnTo>
                    <a:lnTo>
                      <a:pt x="25735" y="25692"/>
                    </a:lnTo>
                    <a:lnTo>
                      <a:pt x="60847" y="25692"/>
                    </a:lnTo>
                    <a:lnTo>
                      <a:pt x="62643" y="25382"/>
                    </a:lnTo>
                    <a:lnTo>
                      <a:pt x="64139" y="24763"/>
                    </a:lnTo>
                    <a:lnTo>
                      <a:pt x="65137" y="23731"/>
                    </a:lnTo>
                    <a:lnTo>
                      <a:pt x="65635" y="22493"/>
                    </a:lnTo>
                    <a:lnTo>
                      <a:pt x="65635" y="20945"/>
                    </a:lnTo>
                    <a:lnTo>
                      <a:pt x="65137" y="19088"/>
                    </a:lnTo>
                    <a:lnTo>
                      <a:pt x="65037" y="18882"/>
                    </a:lnTo>
                    <a:lnTo>
                      <a:pt x="64738" y="18159"/>
                    </a:lnTo>
                    <a:lnTo>
                      <a:pt x="64339" y="17128"/>
                    </a:lnTo>
                    <a:lnTo>
                      <a:pt x="63940" y="15889"/>
                    </a:lnTo>
                    <a:lnTo>
                      <a:pt x="63441" y="14342"/>
                    </a:lnTo>
                    <a:lnTo>
                      <a:pt x="62942" y="12897"/>
                    </a:lnTo>
                    <a:lnTo>
                      <a:pt x="62643" y="11556"/>
                    </a:lnTo>
                    <a:lnTo>
                      <a:pt x="62543" y="10318"/>
                    </a:lnTo>
                    <a:lnTo>
                      <a:pt x="62842" y="7841"/>
                    </a:lnTo>
                    <a:lnTo>
                      <a:pt x="63640" y="5778"/>
                    </a:lnTo>
                    <a:lnTo>
                      <a:pt x="64837" y="3817"/>
                    </a:lnTo>
                    <a:lnTo>
                      <a:pt x="66433" y="2166"/>
                    </a:lnTo>
                    <a:lnTo>
                      <a:pt x="68329" y="1031"/>
                    </a:lnTo>
                    <a:lnTo>
                      <a:pt x="70523" y="206"/>
                    </a:lnTo>
                    <a:lnTo>
                      <a:pt x="72817" y="0"/>
                    </a:lnTo>
                    <a:close/>
                  </a:path>
                </a:pathLst>
              </a:custGeom>
              <a:solidFill>
                <a:srgbClr val="1487CD"/>
              </a:solidFill>
              <a:ln w="38100" cmpd="sng">
                <a:solidFill>
                  <a:schemeClr val="tx1"/>
                </a:solidFill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170383" y="9436106"/>
                <a:ext cx="3041938" cy="10002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6200" tIns="76200" rIns="76200" bIns="76200" numCol="1" spcCol="38100" rtlCol="0" anchor="ctr">
                <a:spAutoFit/>
              </a:bodyPr>
              <a:lstStyle/>
              <a:p>
                <a:pPr marL="0" marR="0" indent="0" algn="ctr" defTabSz="4572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1" i="0" u="none" strike="noStrike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Salesforce Sans"/>
                    <a:ea typeface="Salesforce Sans"/>
                    <a:cs typeface="Salesforce Sans"/>
                    <a:sym typeface="Salesforce Sans"/>
                  </a:rPr>
                  <a:t>JS</a:t>
                </a:r>
                <a:endParaRPr kumimoji="0" lang="en-US" sz="6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Salesforce Sans"/>
                  <a:ea typeface="Salesforce Sans"/>
                  <a:cs typeface="Salesforce Sans"/>
                  <a:sym typeface="Salesforce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792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592">
        <p:fade/>
      </p:transition>
    </mc:Choice>
    <mc:Fallback xmlns="">
      <p:transition xmlns:p14="http://schemas.microsoft.com/office/powerpoint/2010/main" spd="med" advTm="39592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Four sections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11048496" y="4294809"/>
            <a:ext cx="1905000" cy="1802399"/>
          </a:xfrm>
          <a:custGeom>
            <a:avLst/>
            <a:gdLst>
              <a:gd name="connsiteX0" fmla="*/ 508000 w 1905000"/>
              <a:gd name="connsiteY0" fmla="*/ 1802399 h 1802399"/>
              <a:gd name="connsiteX1" fmla="*/ 0 w 1905000"/>
              <a:gd name="connsiteY1" fmla="*/ 1140185 h 1802399"/>
              <a:gd name="connsiteX2" fmla="*/ 0 w 1905000"/>
              <a:gd name="connsiteY2" fmla="*/ 1140185 h 1802399"/>
              <a:gd name="connsiteX3" fmla="*/ 1279071 w 1905000"/>
              <a:gd name="connsiteY3" fmla="*/ 6256 h 1802399"/>
              <a:gd name="connsiteX4" fmla="*/ 1905000 w 1905000"/>
              <a:gd name="connsiteY4" fmla="*/ 686614 h 180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0" h="1802399">
                <a:moveTo>
                  <a:pt x="508000" y="1802399"/>
                </a:moveTo>
                <a:lnTo>
                  <a:pt x="0" y="1140185"/>
                </a:lnTo>
                <a:lnTo>
                  <a:pt x="0" y="1140185"/>
                </a:lnTo>
                <a:cubicBezTo>
                  <a:pt x="213179" y="951197"/>
                  <a:pt x="961571" y="81851"/>
                  <a:pt x="1279071" y="6256"/>
                </a:cubicBezTo>
                <a:cubicBezTo>
                  <a:pt x="1596571" y="-69339"/>
                  <a:pt x="1812774" y="562638"/>
                  <a:pt x="1905000" y="686614"/>
                </a:cubicBezTo>
              </a:path>
            </a:pathLst>
          </a:cu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962628" y="3812044"/>
            <a:ext cx="3285283" cy="3284082"/>
            <a:chOff x="9233378" y="3812043"/>
            <a:chExt cx="4572000" cy="4570329"/>
          </a:xfrm>
        </p:grpSpPr>
        <p:sp>
          <p:nvSpPr>
            <p:cNvPr id="15" name="Shape 57"/>
            <p:cNvSpPr/>
            <p:nvPr/>
          </p:nvSpPr>
          <p:spPr>
            <a:xfrm>
              <a:off x="9233378" y="3812043"/>
              <a:ext cx="4572000" cy="457032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121" y="0"/>
                  </a:moveTo>
                  <a:lnTo>
                    <a:pt x="49118" y="206"/>
                  </a:lnTo>
                  <a:lnTo>
                    <a:pt x="51114" y="825"/>
                  </a:lnTo>
                  <a:lnTo>
                    <a:pt x="52911" y="1754"/>
                  </a:lnTo>
                  <a:lnTo>
                    <a:pt x="54409" y="3095"/>
                  </a:lnTo>
                  <a:lnTo>
                    <a:pt x="55707" y="4539"/>
                  </a:lnTo>
                  <a:lnTo>
                    <a:pt x="56006" y="4952"/>
                  </a:lnTo>
                  <a:lnTo>
                    <a:pt x="56805" y="6603"/>
                  </a:lnTo>
                  <a:lnTo>
                    <a:pt x="57304" y="8357"/>
                  </a:lnTo>
                  <a:lnTo>
                    <a:pt x="57404" y="10318"/>
                  </a:lnTo>
                  <a:lnTo>
                    <a:pt x="57304" y="11453"/>
                  </a:lnTo>
                  <a:lnTo>
                    <a:pt x="57104" y="12794"/>
                  </a:lnTo>
                  <a:lnTo>
                    <a:pt x="56705" y="14239"/>
                  </a:lnTo>
                  <a:lnTo>
                    <a:pt x="56206" y="15683"/>
                  </a:lnTo>
                  <a:lnTo>
                    <a:pt x="55806" y="16921"/>
                  </a:lnTo>
                  <a:lnTo>
                    <a:pt x="55407" y="17953"/>
                  </a:lnTo>
                  <a:lnTo>
                    <a:pt x="55108" y="18675"/>
                  </a:lnTo>
                  <a:lnTo>
                    <a:pt x="54808" y="19088"/>
                  </a:lnTo>
                  <a:lnTo>
                    <a:pt x="54808" y="19191"/>
                  </a:lnTo>
                  <a:lnTo>
                    <a:pt x="54309" y="20945"/>
                  </a:lnTo>
                  <a:lnTo>
                    <a:pt x="54309" y="22493"/>
                  </a:lnTo>
                  <a:lnTo>
                    <a:pt x="55008" y="23834"/>
                  </a:lnTo>
                  <a:lnTo>
                    <a:pt x="55906" y="24763"/>
                  </a:lnTo>
                  <a:lnTo>
                    <a:pt x="57304" y="25485"/>
                  </a:lnTo>
                  <a:lnTo>
                    <a:pt x="59101" y="25692"/>
                  </a:lnTo>
                  <a:lnTo>
                    <a:pt x="87054" y="25692"/>
                  </a:lnTo>
                  <a:lnTo>
                    <a:pt x="87154" y="25692"/>
                  </a:lnTo>
                  <a:lnTo>
                    <a:pt x="94342" y="25692"/>
                  </a:lnTo>
                  <a:lnTo>
                    <a:pt x="94342" y="60877"/>
                  </a:lnTo>
                  <a:lnTo>
                    <a:pt x="94442" y="62424"/>
                  </a:lnTo>
                  <a:lnTo>
                    <a:pt x="94941" y="63766"/>
                  </a:lnTo>
                  <a:lnTo>
                    <a:pt x="95740" y="64694"/>
                  </a:lnTo>
                  <a:lnTo>
                    <a:pt x="96738" y="65313"/>
                  </a:lnTo>
                  <a:lnTo>
                    <a:pt x="97936" y="65623"/>
                  </a:lnTo>
                  <a:lnTo>
                    <a:pt x="99234" y="65623"/>
                  </a:lnTo>
                  <a:lnTo>
                    <a:pt x="100831" y="65107"/>
                  </a:lnTo>
                  <a:lnTo>
                    <a:pt x="101131" y="65004"/>
                  </a:lnTo>
                  <a:lnTo>
                    <a:pt x="101830" y="64797"/>
                  </a:lnTo>
                  <a:lnTo>
                    <a:pt x="102828" y="64385"/>
                  </a:lnTo>
                  <a:lnTo>
                    <a:pt x="104126" y="63869"/>
                  </a:lnTo>
                  <a:lnTo>
                    <a:pt x="105623" y="63456"/>
                  </a:lnTo>
                  <a:lnTo>
                    <a:pt x="107021" y="63043"/>
                  </a:lnTo>
                  <a:lnTo>
                    <a:pt x="108419" y="62734"/>
                  </a:lnTo>
                  <a:lnTo>
                    <a:pt x="109617" y="62631"/>
                  </a:lnTo>
                  <a:lnTo>
                    <a:pt x="112113" y="62837"/>
                  </a:lnTo>
                  <a:lnTo>
                    <a:pt x="114209" y="63662"/>
                  </a:lnTo>
                  <a:lnTo>
                    <a:pt x="116106" y="64797"/>
                  </a:lnTo>
                  <a:lnTo>
                    <a:pt x="117803" y="66448"/>
                  </a:lnTo>
                  <a:lnTo>
                    <a:pt x="119001" y="68409"/>
                  </a:lnTo>
                  <a:lnTo>
                    <a:pt x="119700" y="70472"/>
                  </a:lnTo>
                  <a:lnTo>
                    <a:pt x="120000" y="72846"/>
                  </a:lnTo>
                  <a:lnTo>
                    <a:pt x="119700" y="75322"/>
                  </a:lnTo>
                  <a:lnTo>
                    <a:pt x="119001" y="77386"/>
                  </a:lnTo>
                  <a:lnTo>
                    <a:pt x="117803" y="79346"/>
                  </a:lnTo>
                  <a:lnTo>
                    <a:pt x="116106" y="80997"/>
                  </a:lnTo>
                  <a:lnTo>
                    <a:pt x="114209" y="82132"/>
                  </a:lnTo>
                  <a:lnTo>
                    <a:pt x="112113" y="82957"/>
                  </a:lnTo>
                  <a:lnTo>
                    <a:pt x="109617" y="83164"/>
                  </a:lnTo>
                  <a:lnTo>
                    <a:pt x="108419" y="83061"/>
                  </a:lnTo>
                  <a:lnTo>
                    <a:pt x="107021" y="82751"/>
                  </a:lnTo>
                  <a:lnTo>
                    <a:pt x="105623" y="82441"/>
                  </a:lnTo>
                  <a:lnTo>
                    <a:pt x="104126" y="81926"/>
                  </a:lnTo>
                  <a:lnTo>
                    <a:pt x="102828" y="81410"/>
                  </a:lnTo>
                  <a:lnTo>
                    <a:pt x="101830" y="81100"/>
                  </a:lnTo>
                  <a:lnTo>
                    <a:pt x="101131" y="80791"/>
                  </a:lnTo>
                  <a:lnTo>
                    <a:pt x="100831" y="80687"/>
                  </a:lnTo>
                  <a:lnTo>
                    <a:pt x="99234" y="80171"/>
                  </a:lnTo>
                  <a:lnTo>
                    <a:pt x="97936" y="80171"/>
                  </a:lnTo>
                  <a:lnTo>
                    <a:pt x="96738" y="80481"/>
                  </a:lnTo>
                  <a:lnTo>
                    <a:pt x="95740" y="81100"/>
                  </a:lnTo>
                  <a:lnTo>
                    <a:pt x="94941" y="82029"/>
                  </a:lnTo>
                  <a:lnTo>
                    <a:pt x="94442" y="83370"/>
                  </a:lnTo>
                  <a:lnTo>
                    <a:pt x="94342" y="84815"/>
                  </a:lnTo>
                  <a:lnTo>
                    <a:pt x="94342" y="120000"/>
                  </a:lnTo>
                  <a:lnTo>
                    <a:pt x="59101" y="120000"/>
                  </a:lnTo>
                  <a:lnTo>
                    <a:pt x="57304" y="119793"/>
                  </a:lnTo>
                  <a:lnTo>
                    <a:pt x="55906" y="119174"/>
                  </a:lnTo>
                  <a:lnTo>
                    <a:pt x="55008" y="118142"/>
                  </a:lnTo>
                  <a:lnTo>
                    <a:pt x="54309" y="116801"/>
                  </a:lnTo>
                  <a:lnTo>
                    <a:pt x="54309" y="115253"/>
                  </a:lnTo>
                  <a:lnTo>
                    <a:pt x="54808" y="113499"/>
                  </a:lnTo>
                  <a:lnTo>
                    <a:pt x="55008" y="113190"/>
                  </a:lnTo>
                  <a:lnTo>
                    <a:pt x="55307" y="112570"/>
                  </a:lnTo>
                  <a:lnTo>
                    <a:pt x="55707" y="111539"/>
                  </a:lnTo>
                  <a:lnTo>
                    <a:pt x="56206" y="110197"/>
                  </a:lnTo>
                  <a:lnTo>
                    <a:pt x="56605" y="108753"/>
                  </a:lnTo>
                  <a:lnTo>
                    <a:pt x="57004" y="107308"/>
                  </a:lnTo>
                  <a:lnTo>
                    <a:pt x="57304" y="105864"/>
                  </a:lnTo>
                  <a:lnTo>
                    <a:pt x="57404" y="104625"/>
                  </a:lnTo>
                  <a:lnTo>
                    <a:pt x="57204" y="102252"/>
                  </a:lnTo>
                  <a:lnTo>
                    <a:pt x="56405" y="100085"/>
                  </a:lnTo>
                  <a:lnTo>
                    <a:pt x="55207" y="98228"/>
                  </a:lnTo>
                  <a:lnTo>
                    <a:pt x="53510" y="96577"/>
                  </a:lnTo>
                  <a:lnTo>
                    <a:pt x="51613" y="95339"/>
                  </a:lnTo>
                  <a:lnTo>
                    <a:pt x="49517" y="94617"/>
                  </a:lnTo>
                  <a:lnTo>
                    <a:pt x="47121" y="94307"/>
                  </a:lnTo>
                  <a:lnTo>
                    <a:pt x="44725" y="94617"/>
                  </a:lnTo>
                  <a:lnTo>
                    <a:pt x="42529" y="95339"/>
                  </a:lnTo>
                  <a:lnTo>
                    <a:pt x="40632" y="96577"/>
                  </a:lnTo>
                  <a:lnTo>
                    <a:pt x="39034" y="98228"/>
                  </a:lnTo>
                  <a:lnTo>
                    <a:pt x="37737" y="100085"/>
                  </a:lnTo>
                  <a:lnTo>
                    <a:pt x="37038" y="102252"/>
                  </a:lnTo>
                  <a:lnTo>
                    <a:pt x="36738" y="104625"/>
                  </a:lnTo>
                  <a:lnTo>
                    <a:pt x="36838" y="105864"/>
                  </a:lnTo>
                  <a:lnTo>
                    <a:pt x="37138" y="107308"/>
                  </a:lnTo>
                  <a:lnTo>
                    <a:pt x="37537" y="108753"/>
                  </a:lnTo>
                  <a:lnTo>
                    <a:pt x="38036" y="110197"/>
                  </a:lnTo>
                  <a:lnTo>
                    <a:pt x="38635" y="111539"/>
                  </a:lnTo>
                  <a:lnTo>
                    <a:pt x="39034" y="112570"/>
                  </a:lnTo>
                  <a:lnTo>
                    <a:pt x="39334" y="113190"/>
                  </a:lnTo>
                  <a:lnTo>
                    <a:pt x="39434" y="113499"/>
                  </a:lnTo>
                  <a:lnTo>
                    <a:pt x="39933" y="115253"/>
                  </a:lnTo>
                  <a:lnTo>
                    <a:pt x="39833" y="116801"/>
                  </a:lnTo>
                  <a:lnTo>
                    <a:pt x="39334" y="118142"/>
                  </a:lnTo>
                  <a:lnTo>
                    <a:pt x="38336" y="119174"/>
                  </a:lnTo>
                  <a:lnTo>
                    <a:pt x="36838" y="119793"/>
                  </a:lnTo>
                  <a:lnTo>
                    <a:pt x="35141" y="120000"/>
                  </a:lnTo>
                  <a:lnTo>
                    <a:pt x="0" y="120000"/>
                  </a:lnTo>
                  <a:lnTo>
                    <a:pt x="0" y="114325"/>
                  </a:lnTo>
                  <a:lnTo>
                    <a:pt x="99" y="113602"/>
                  </a:lnTo>
                  <a:lnTo>
                    <a:pt x="99" y="112880"/>
                  </a:lnTo>
                  <a:lnTo>
                    <a:pt x="99" y="84815"/>
                  </a:lnTo>
                  <a:lnTo>
                    <a:pt x="299" y="83370"/>
                  </a:lnTo>
                  <a:lnTo>
                    <a:pt x="798" y="82029"/>
                  </a:lnTo>
                  <a:lnTo>
                    <a:pt x="1497" y="81100"/>
                  </a:lnTo>
                  <a:lnTo>
                    <a:pt x="2495" y="80481"/>
                  </a:lnTo>
                  <a:lnTo>
                    <a:pt x="3693" y="80171"/>
                  </a:lnTo>
                  <a:lnTo>
                    <a:pt x="5191" y="80171"/>
                  </a:lnTo>
                  <a:lnTo>
                    <a:pt x="6688" y="80687"/>
                  </a:lnTo>
                  <a:lnTo>
                    <a:pt x="6888" y="80791"/>
                  </a:lnTo>
                  <a:lnTo>
                    <a:pt x="7587" y="81100"/>
                  </a:lnTo>
                  <a:lnTo>
                    <a:pt x="8685" y="81410"/>
                  </a:lnTo>
                  <a:lnTo>
                    <a:pt x="9883" y="81926"/>
                  </a:lnTo>
                  <a:lnTo>
                    <a:pt x="11381" y="82441"/>
                  </a:lnTo>
                  <a:lnTo>
                    <a:pt x="12878" y="82751"/>
                  </a:lnTo>
                  <a:lnTo>
                    <a:pt x="14276" y="83061"/>
                  </a:lnTo>
                  <a:lnTo>
                    <a:pt x="15474" y="83164"/>
                  </a:lnTo>
                  <a:lnTo>
                    <a:pt x="17870" y="82957"/>
                  </a:lnTo>
                  <a:lnTo>
                    <a:pt x="19966" y="82132"/>
                  </a:lnTo>
                  <a:lnTo>
                    <a:pt x="21963" y="80997"/>
                  </a:lnTo>
                  <a:lnTo>
                    <a:pt x="23560" y="79346"/>
                  </a:lnTo>
                  <a:lnTo>
                    <a:pt x="24758" y="77386"/>
                  </a:lnTo>
                  <a:lnTo>
                    <a:pt x="25557" y="75322"/>
                  </a:lnTo>
                  <a:lnTo>
                    <a:pt x="25757" y="72846"/>
                  </a:lnTo>
                  <a:lnTo>
                    <a:pt x="25557" y="70472"/>
                  </a:lnTo>
                  <a:lnTo>
                    <a:pt x="24758" y="68409"/>
                  </a:lnTo>
                  <a:lnTo>
                    <a:pt x="23560" y="66448"/>
                  </a:lnTo>
                  <a:lnTo>
                    <a:pt x="21963" y="64797"/>
                  </a:lnTo>
                  <a:lnTo>
                    <a:pt x="19966" y="63662"/>
                  </a:lnTo>
                  <a:lnTo>
                    <a:pt x="17870" y="62837"/>
                  </a:lnTo>
                  <a:lnTo>
                    <a:pt x="15474" y="62631"/>
                  </a:lnTo>
                  <a:lnTo>
                    <a:pt x="14276" y="62734"/>
                  </a:lnTo>
                  <a:lnTo>
                    <a:pt x="12878" y="63043"/>
                  </a:lnTo>
                  <a:lnTo>
                    <a:pt x="11381" y="63456"/>
                  </a:lnTo>
                  <a:lnTo>
                    <a:pt x="9883" y="63869"/>
                  </a:lnTo>
                  <a:lnTo>
                    <a:pt x="8685" y="64385"/>
                  </a:lnTo>
                  <a:lnTo>
                    <a:pt x="7587" y="64797"/>
                  </a:lnTo>
                  <a:lnTo>
                    <a:pt x="6888" y="65004"/>
                  </a:lnTo>
                  <a:lnTo>
                    <a:pt x="6688" y="65107"/>
                  </a:lnTo>
                  <a:lnTo>
                    <a:pt x="5191" y="65623"/>
                  </a:lnTo>
                  <a:lnTo>
                    <a:pt x="3693" y="65623"/>
                  </a:lnTo>
                  <a:lnTo>
                    <a:pt x="2495" y="65313"/>
                  </a:lnTo>
                  <a:lnTo>
                    <a:pt x="1497" y="64694"/>
                  </a:lnTo>
                  <a:lnTo>
                    <a:pt x="798" y="63766"/>
                  </a:lnTo>
                  <a:lnTo>
                    <a:pt x="299" y="62424"/>
                  </a:lnTo>
                  <a:lnTo>
                    <a:pt x="99" y="60877"/>
                  </a:lnTo>
                  <a:lnTo>
                    <a:pt x="99" y="32914"/>
                  </a:lnTo>
                  <a:lnTo>
                    <a:pt x="99" y="32089"/>
                  </a:lnTo>
                  <a:lnTo>
                    <a:pt x="0" y="31367"/>
                  </a:lnTo>
                  <a:lnTo>
                    <a:pt x="0" y="25692"/>
                  </a:lnTo>
                  <a:lnTo>
                    <a:pt x="7088" y="25692"/>
                  </a:lnTo>
                  <a:lnTo>
                    <a:pt x="7088" y="25692"/>
                  </a:lnTo>
                  <a:lnTo>
                    <a:pt x="35141" y="25692"/>
                  </a:lnTo>
                  <a:lnTo>
                    <a:pt x="36838" y="25485"/>
                  </a:lnTo>
                  <a:lnTo>
                    <a:pt x="38336" y="24763"/>
                  </a:lnTo>
                  <a:lnTo>
                    <a:pt x="39334" y="23834"/>
                  </a:lnTo>
                  <a:lnTo>
                    <a:pt x="39833" y="22493"/>
                  </a:lnTo>
                  <a:lnTo>
                    <a:pt x="39933" y="20945"/>
                  </a:lnTo>
                  <a:lnTo>
                    <a:pt x="39434" y="19191"/>
                  </a:lnTo>
                  <a:lnTo>
                    <a:pt x="39334" y="19088"/>
                  </a:lnTo>
                  <a:lnTo>
                    <a:pt x="39234" y="18675"/>
                  </a:lnTo>
                  <a:lnTo>
                    <a:pt x="38935" y="17953"/>
                  </a:lnTo>
                  <a:lnTo>
                    <a:pt x="38535" y="16921"/>
                  </a:lnTo>
                  <a:lnTo>
                    <a:pt x="37936" y="15683"/>
                  </a:lnTo>
                  <a:lnTo>
                    <a:pt x="37537" y="14239"/>
                  </a:lnTo>
                  <a:lnTo>
                    <a:pt x="37138" y="12794"/>
                  </a:lnTo>
                  <a:lnTo>
                    <a:pt x="36838" y="11453"/>
                  </a:lnTo>
                  <a:lnTo>
                    <a:pt x="36738" y="10318"/>
                  </a:lnTo>
                  <a:lnTo>
                    <a:pt x="36938" y="8357"/>
                  </a:lnTo>
                  <a:lnTo>
                    <a:pt x="37437" y="6603"/>
                  </a:lnTo>
                  <a:lnTo>
                    <a:pt x="38336" y="4952"/>
                  </a:lnTo>
                  <a:lnTo>
                    <a:pt x="38635" y="4539"/>
                  </a:lnTo>
                  <a:lnTo>
                    <a:pt x="39833" y="3095"/>
                  </a:lnTo>
                  <a:lnTo>
                    <a:pt x="41331" y="1754"/>
                  </a:lnTo>
                  <a:lnTo>
                    <a:pt x="43028" y="825"/>
                  </a:lnTo>
                  <a:lnTo>
                    <a:pt x="45024" y="206"/>
                  </a:lnTo>
                  <a:lnTo>
                    <a:pt x="47121" y="0"/>
                  </a:lnTo>
                  <a:close/>
                </a:path>
              </a:pathLst>
            </a:custGeom>
            <a:solidFill>
              <a:srgbClr val="1487CD"/>
            </a:solidFill>
            <a:ln w="38100" cmpd="sng">
              <a:solidFill>
                <a:schemeClr val="tx1"/>
              </a:solidFill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807359" y="6072510"/>
              <a:ext cx="3149427" cy="9994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Salesforce Sans"/>
                  <a:ea typeface="Salesforce Sans"/>
                  <a:cs typeface="Salesforce Sans"/>
                  <a:sym typeface="Salesforce Sans"/>
                </a:rPr>
                <a:t>XML</a:t>
              </a:r>
              <a:endParaRPr kumimoji="0" lang="en-US" sz="4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62628" y="8964872"/>
            <a:ext cx="3285283" cy="3284170"/>
            <a:chOff x="12827672" y="4789747"/>
            <a:chExt cx="4572000" cy="4570452"/>
          </a:xfrm>
        </p:grpSpPr>
        <p:sp>
          <p:nvSpPr>
            <p:cNvPr id="17" name="Shape 220"/>
            <p:cNvSpPr/>
            <p:nvPr/>
          </p:nvSpPr>
          <p:spPr>
            <a:xfrm>
              <a:off x="12827672" y="4789747"/>
              <a:ext cx="4572000" cy="4570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9" y="0"/>
                  </a:moveTo>
                  <a:lnTo>
                    <a:pt x="35211" y="0"/>
                  </a:lnTo>
                  <a:lnTo>
                    <a:pt x="37007" y="206"/>
                  </a:lnTo>
                  <a:lnTo>
                    <a:pt x="38403" y="1030"/>
                  </a:lnTo>
                  <a:lnTo>
                    <a:pt x="39401" y="1958"/>
                  </a:lnTo>
                  <a:lnTo>
                    <a:pt x="40000" y="3298"/>
                  </a:lnTo>
                  <a:lnTo>
                    <a:pt x="40000" y="4845"/>
                  </a:lnTo>
                  <a:lnTo>
                    <a:pt x="39501" y="6494"/>
                  </a:lnTo>
                  <a:lnTo>
                    <a:pt x="39401" y="6804"/>
                  </a:lnTo>
                  <a:lnTo>
                    <a:pt x="39002" y="7628"/>
                  </a:lnTo>
                  <a:lnTo>
                    <a:pt x="38603" y="8659"/>
                  </a:lnTo>
                  <a:lnTo>
                    <a:pt x="38104" y="9896"/>
                  </a:lnTo>
                  <a:lnTo>
                    <a:pt x="37705" y="11340"/>
                  </a:lnTo>
                  <a:lnTo>
                    <a:pt x="37306" y="12886"/>
                  </a:lnTo>
                  <a:lnTo>
                    <a:pt x="37007" y="14226"/>
                  </a:lnTo>
                  <a:lnTo>
                    <a:pt x="36907" y="15463"/>
                  </a:lnTo>
                  <a:lnTo>
                    <a:pt x="37107" y="17731"/>
                  </a:lnTo>
                  <a:lnTo>
                    <a:pt x="37905" y="20000"/>
                  </a:lnTo>
                  <a:lnTo>
                    <a:pt x="39102" y="21855"/>
                  </a:lnTo>
                  <a:lnTo>
                    <a:pt x="40798" y="23505"/>
                  </a:lnTo>
                  <a:lnTo>
                    <a:pt x="42693" y="24742"/>
                  </a:lnTo>
                  <a:lnTo>
                    <a:pt x="44788" y="25567"/>
                  </a:lnTo>
                  <a:lnTo>
                    <a:pt x="47182" y="25773"/>
                  </a:lnTo>
                  <a:lnTo>
                    <a:pt x="49476" y="25567"/>
                  </a:lnTo>
                  <a:lnTo>
                    <a:pt x="51770" y="24742"/>
                  </a:lnTo>
                  <a:lnTo>
                    <a:pt x="53665" y="23505"/>
                  </a:lnTo>
                  <a:lnTo>
                    <a:pt x="55162" y="21855"/>
                  </a:lnTo>
                  <a:lnTo>
                    <a:pt x="56458" y="20000"/>
                  </a:lnTo>
                  <a:lnTo>
                    <a:pt x="57256" y="17731"/>
                  </a:lnTo>
                  <a:lnTo>
                    <a:pt x="57556" y="15463"/>
                  </a:lnTo>
                  <a:lnTo>
                    <a:pt x="57456" y="14226"/>
                  </a:lnTo>
                  <a:lnTo>
                    <a:pt x="57157" y="12886"/>
                  </a:lnTo>
                  <a:lnTo>
                    <a:pt x="56758" y="11340"/>
                  </a:lnTo>
                  <a:lnTo>
                    <a:pt x="56259" y="9896"/>
                  </a:lnTo>
                  <a:lnTo>
                    <a:pt x="55660" y="8659"/>
                  </a:lnTo>
                  <a:lnTo>
                    <a:pt x="55261" y="7628"/>
                  </a:lnTo>
                  <a:lnTo>
                    <a:pt x="54962" y="6804"/>
                  </a:lnTo>
                  <a:lnTo>
                    <a:pt x="54862" y="6494"/>
                  </a:lnTo>
                  <a:lnTo>
                    <a:pt x="54364" y="4845"/>
                  </a:lnTo>
                  <a:lnTo>
                    <a:pt x="54463" y="3298"/>
                  </a:lnTo>
                  <a:lnTo>
                    <a:pt x="54962" y="1958"/>
                  </a:lnTo>
                  <a:lnTo>
                    <a:pt x="55960" y="1030"/>
                  </a:lnTo>
                  <a:lnTo>
                    <a:pt x="57456" y="206"/>
                  </a:lnTo>
                  <a:lnTo>
                    <a:pt x="59152" y="0"/>
                  </a:lnTo>
                  <a:lnTo>
                    <a:pt x="94264" y="0"/>
                  </a:lnTo>
                  <a:lnTo>
                    <a:pt x="94264" y="35154"/>
                  </a:lnTo>
                  <a:lnTo>
                    <a:pt x="94463" y="36804"/>
                  </a:lnTo>
                  <a:lnTo>
                    <a:pt x="94962" y="38041"/>
                  </a:lnTo>
                  <a:lnTo>
                    <a:pt x="95760" y="38969"/>
                  </a:lnTo>
                  <a:lnTo>
                    <a:pt x="96758" y="39690"/>
                  </a:lnTo>
                  <a:lnTo>
                    <a:pt x="97955" y="40000"/>
                  </a:lnTo>
                  <a:lnTo>
                    <a:pt x="99351" y="39896"/>
                  </a:lnTo>
                  <a:lnTo>
                    <a:pt x="100947" y="39484"/>
                  </a:lnTo>
                  <a:lnTo>
                    <a:pt x="101147" y="39381"/>
                  </a:lnTo>
                  <a:lnTo>
                    <a:pt x="101845" y="39072"/>
                  </a:lnTo>
                  <a:lnTo>
                    <a:pt x="102842" y="38659"/>
                  </a:lnTo>
                  <a:lnTo>
                    <a:pt x="104139" y="38144"/>
                  </a:lnTo>
                  <a:lnTo>
                    <a:pt x="105536" y="37731"/>
                  </a:lnTo>
                  <a:lnTo>
                    <a:pt x="107132" y="37319"/>
                  </a:lnTo>
                  <a:lnTo>
                    <a:pt x="108528" y="37010"/>
                  </a:lnTo>
                  <a:lnTo>
                    <a:pt x="109725" y="36907"/>
                  </a:lnTo>
                  <a:lnTo>
                    <a:pt x="112119" y="37216"/>
                  </a:lnTo>
                  <a:lnTo>
                    <a:pt x="114214" y="37938"/>
                  </a:lnTo>
                  <a:lnTo>
                    <a:pt x="116109" y="39175"/>
                  </a:lnTo>
                  <a:lnTo>
                    <a:pt x="117805" y="40721"/>
                  </a:lnTo>
                  <a:lnTo>
                    <a:pt x="119002" y="42680"/>
                  </a:lnTo>
                  <a:lnTo>
                    <a:pt x="119800" y="44845"/>
                  </a:lnTo>
                  <a:lnTo>
                    <a:pt x="120000" y="47113"/>
                  </a:lnTo>
                  <a:lnTo>
                    <a:pt x="119800" y="49587"/>
                  </a:lnTo>
                  <a:lnTo>
                    <a:pt x="119002" y="51752"/>
                  </a:lnTo>
                  <a:lnTo>
                    <a:pt x="117805" y="53608"/>
                  </a:lnTo>
                  <a:lnTo>
                    <a:pt x="116109" y="55257"/>
                  </a:lnTo>
                  <a:lnTo>
                    <a:pt x="114214" y="56494"/>
                  </a:lnTo>
                  <a:lnTo>
                    <a:pt x="112119" y="57216"/>
                  </a:lnTo>
                  <a:lnTo>
                    <a:pt x="109725" y="57525"/>
                  </a:lnTo>
                  <a:lnTo>
                    <a:pt x="108528" y="57422"/>
                  </a:lnTo>
                  <a:lnTo>
                    <a:pt x="107132" y="57113"/>
                  </a:lnTo>
                  <a:lnTo>
                    <a:pt x="105536" y="56701"/>
                  </a:lnTo>
                  <a:lnTo>
                    <a:pt x="104139" y="56185"/>
                  </a:lnTo>
                  <a:lnTo>
                    <a:pt x="102842" y="55773"/>
                  </a:lnTo>
                  <a:lnTo>
                    <a:pt x="101845" y="55360"/>
                  </a:lnTo>
                  <a:lnTo>
                    <a:pt x="101147" y="55051"/>
                  </a:lnTo>
                  <a:lnTo>
                    <a:pt x="100947" y="54948"/>
                  </a:lnTo>
                  <a:lnTo>
                    <a:pt x="99351" y="54536"/>
                  </a:lnTo>
                  <a:lnTo>
                    <a:pt x="97955" y="54432"/>
                  </a:lnTo>
                  <a:lnTo>
                    <a:pt x="96758" y="54742"/>
                  </a:lnTo>
                  <a:lnTo>
                    <a:pt x="95760" y="55360"/>
                  </a:lnTo>
                  <a:lnTo>
                    <a:pt x="94962" y="56391"/>
                  </a:lnTo>
                  <a:lnTo>
                    <a:pt x="94463" y="57628"/>
                  </a:lnTo>
                  <a:lnTo>
                    <a:pt x="94264" y="59175"/>
                  </a:lnTo>
                  <a:lnTo>
                    <a:pt x="94264" y="94226"/>
                  </a:lnTo>
                  <a:lnTo>
                    <a:pt x="59152" y="94226"/>
                  </a:lnTo>
                  <a:lnTo>
                    <a:pt x="57456" y="94536"/>
                  </a:lnTo>
                  <a:lnTo>
                    <a:pt x="55960" y="95154"/>
                  </a:lnTo>
                  <a:lnTo>
                    <a:pt x="54962" y="96288"/>
                  </a:lnTo>
                  <a:lnTo>
                    <a:pt x="54463" y="97525"/>
                  </a:lnTo>
                  <a:lnTo>
                    <a:pt x="54364" y="99072"/>
                  </a:lnTo>
                  <a:lnTo>
                    <a:pt x="54862" y="100721"/>
                  </a:lnTo>
                  <a:lnTo>
                    <a:pt x="54862" y="100824"/>
                  </a:lnTo>
                  <a:lnTo>
                    <a:pt x="55062" y="101340"/>
                  </a:lnTo>
                  <a:lnTo>
                    <a:pt x="55361" y="102061"/>
                  </a:lnTo>
                  <a:lnTo>
                    <a:pt x="55760" y="103092"/>
                  </a:lnTo>
                  <a:lnTo>
                    <a:pt x="56359" y="104432"/>
                  </a:lnTo>
                  <a:lnTo>
                    <a:pt x="56758" y="105773"/>
                  </a:lnTo>
                  <a:lnTo>
                    <a:pt x="57157" y="107216"/>
                  </a:lnTo>
                  <a:lnTo>
                    <a:pt x="57456" y="108556"/>
                  </a:lnTo>
                  <a:lnTo>
                    <a:pt x="57556" y="109690"/>
                  </a:lnTo>
                  <a:lnTo>
                    <a:pt x="57356" y="111546"/>
                  </a:lnTo>
                  <a:lnTo>
                    <a:pt x="56857" y="113402"/>
                  </a:lnTo>
                  <a:lnTo>
                    <a:pt x="55960" y="115051"/>
                  </a:lnTo>
                  <a:lnTo>
                    <a:pt x="55660" y="115463"/>
                  </a:lnTo>
                  <a:lnTo>
                    <a:pt x="54463" y="117010"/>
                  </a:lnTo>
                  <a:lnTo>
                    <a:pt x="52967" y="118247"/>
                  </a:lnTo>
                  <a:lnTo>
                    <a:pt x="51271" y="119278"/>
                  </a:lnTo>
                  <a:lnTo>
                    <a:pt x="49276" y="119793"/>
                  </a:lnTo>
                  <a:lnTo>
                    <a:pt x="47182" y="120000"/>
                  </a:lnTo>
                  <a:lnTo>
                    <a:pt x="45187" y="119793"/>
                  </a:lnTo>
                  <a:lnTo>
                    <a:pt x="43192" y="119278"/>
                  </a:lnTo>
                  <a:lnTo>
                    <a:pt x="41396" y="118247"/>
                  </a:lnTo>
                  <a:lnTo>
                    <a:pt x="39900" y="117010"/>
                  </a:lnTo>
                  <a:lnTo>
                    <a:pt x="38603" y="115463"/>
                  </a:lnTo>
                  <a:lnTo>
                    <a:pt x="38304" y="115051"/>
                  </a:lnTo>
                  <a:lnTo>
                    <a:pt x="37506" y="113402"/>
                  </a:lnTo>
                  <a:lnTo>
                    <a:pt x="37007" y="111546"/>
                  </a:lnTo>
                  <a:lnTo>
                    <a:pt x="36907" y="109690"/>
                  </a:lnTo>
                  <a:lnTo>
                    <a:pt x="37007" y="108556"/>
                  </a:lnTo>
                  <a:lnTo>
                    <a:pt x="37206" y="107216"/>
                  </a:lnTo>
                  <a:lnTo>
                    <a:pt x="37605" y="105773"/>
                  </a:lnTo>
                  <a:lnTo>
                    <a:pt x="38104" y="104432"/>
                  </a:lnTo>
                  <a:lnTo>
                    <a:pt x="38503" y="103092"/>
                  </a:lnTo>
                  <a:lnTo>
                    <a:pt x="38902" y="102061"/>
                  </a:lnTo>
                  <a:lnTo>
                    <a:pt x="39201" y="101340"/>
                  </a:lnTo>
                  <a:lnTo>
                    <a:pt x="39501" y="100824"/>
                  </a:lnTo>
                  <a:lnTo>
                    <a:pt x="39501" y="100721"/>
                  </a:lnTo>
                  <a:lnTo>
                    <a:pt x="40000" y="99072"/>
                  </a:lnTo>
                  <a:lnTo>
                    <a:pt x="40000" y="97525"/>
                  </a:lnTo>
                  <a:lnTo>
                    <a:pt x="39401" y="96288"/>
                  </a:lnTo>
                  <a:lnTo>
                    <a:pt x="38403" y="95154"/>
                  </a:lnTo>
                  <a:lnTo>
                    <a:pt x="37007" y="94536"/>
                  </a:lnTo>
                  <a:lnTo>
                    <a:pt x="35211" y="94226"/>
                  </a:lnTo>
                  <a:lnTo>
                    <a:pt x="0" y="94226"/>
                  </a:lnTo>
                  <a:lnTo>
                    <a:pt x="0" y="88659"/>
                  </a:lnTo>
                  <a:lnTo>
                    <a:pt x="99" y="87938"/>
                  </a:lnTo>
                  <a:lnTo>
                    <a:pt x="299" y="87113"/>
                  </a:lnTo>
                  <a:lnTo>
                    <a:pt x="299" y="59175"/>
                  </a:lnTo>
                  <a:lnTo>
                    <a:pt x="399" y="57628"/>
                  </a:lnTo>
                  <a:lnTo>
                    <a:pt x="897" y="56391"/>
                  </a:lnTo>
                  <a:lnTo>
                    <a:pt x="1695" y="55360"/>
                  </a:lnTo>
                  <a:lnTo>
                    <a:pt x="2693" y="54742"/>
                  </a:lnTo>
                  <a:lnTo>
                    <a:pt x="3890" y="54432"/>
                  </a:lnTo>
                  <a:lnTo>
                    <a:pt x="5187" y="54536"/>
                  </a:lnTo>
                  <a:lnTo>
                    <a:pt x="6783" y="54948"/>
                  </a:lnTo>
                  <a:lnTo>
                    <a:pt x="7082" y="55051"/>
                  </a:lnTo>
                  <a:lnTo>
                    <a:pt x="7780" y="55360"/>
                  </a:lnTo>
                  <a:lnTo>
                    <a:pt x="8778" y="55773"/>
                  </a:lnTo>
                  <a:lnTo>
                    <a:pt x="10074" y="56185"/>
                  </a:lnTo>
                  <a:lnTo>
                    <a:pt x="11571" y="56701"/>
                  </a:lnTo>
                  <a:lnTo>
                    <a:pt x="12967" y="57113"/>
                  </a:lnTo>
                  <a:lnTo>
                    <a:pt x="14364" y="57422"/>
                  </a:lnTo>
                  <a:lnTo>
                    <a:pt x="15561" y="57525"/>
                  </a:lnTo>
                  <a:lnTo>
                    <a:pt x="18054" y="57216"/>
                  </a:lnTo>
                  <a:lnTo>
                    <a:pt x="20149" y="56494"/>
                  </a:lnTo>
                  <a:lnTo>
                    <a:pt x="22044" y="55257"/>
                  </a:lnTo>
                  <a:lnTo>
                    <a:pt x="23740" y="53608"/>
                  </a:lnTo>
                  <a:lnTo>
                    <a:pt x="24837" y="51752"/>
                  </a:lnTo>
                  <a:lnTo>
                    <a:pt x="25635" y="49587"/>
                  </a:lnTo>
                  <a:lnTo>
                    <a:pt x="25935" y="47113"/>
                  </a:lnTo>
                  <a:lnTo>
                    <a:pt x="25635" y="44845"/>
                  </a:lnTo>
                  <a:lnTo>
                    <a:pt x="24837" y="42680"/>
                  </a:lnTo>
                  <a:lnTo>
                    <a:pt x="23740" y="40721"/>
                  </a:lnTo>
                  <a:lnTo>
                    <a:pt x="22044" y="39175"/>
                  </a:lnTo>
                  <a:lnTo>
                    <a:pt x="20149" y="37938"/>
                  </a:lnTo>
                  <a:lnTo>
                    <a:pt x="18054" y="37216"/>
                  </a:lnTo>
                  <a:lnTo>
                    <a:pt x="15561" y="36907"/>
                  </a:lnTo>
                  <a:lnTo>
                    <a:pt x="14364" y="37010"/>
                  </a:lnTo>
                  <a:lnTo>
                    <a:pt x="12967" y="37319"/>
                  </a:lnTo>
                  <a:lnTo>
                    <a:pt x="11571" y="37731"/>
                  </a:lnTo>
                  <a:lnTo>
                    <a:pt x="10074" y="38144"/>
                  </a:lnTo>
                  <a:lnTo>
                    <a:pt x="8778" y="38659"/>
                  </a:lnTo>
                  <a:lnTo>
                    <a:pt x="7780" y="39072"/>
                  </a:lnTo>
                  <a:lnTo>
                    <a:pt x="7082" y="39381"/>
                  </a:lnTo>
                  <a:lnTo>
                    <a:pt x="6783" y="39484"/>
                  </a:lnTo>
                  <a:lnTo>
                    <a:pt x="5187" y="39896"/>
                  </a:lnTo>
                  <a:lnTo>
                    <a:pt x="3890" y="40000"/>
                  </a:lnTo>
                  <a:lnTo>
                    <a:pt x="2693" y="39690"/>
                  </a:lnTo>
                  <a:lnTo>
                    <a:pt x="1695" y="38969"/>
                  </a:lnTo>
                  <a:lnTo>
                    <a:pt x="897" y="38041"/>
                  </a:lnTo>
                  <a:lnTo>
                    <a:pt x="399" y="36804"/>
                  </a:lnTo>
                  <a:lnTo>
                    <a:pt x="299" y="35154"/>
                  </a:lnTo>
                  <a:lnTo>
                    <a:pt x="498" y="7216"/>
                  </a:lnTo>
                  <a:lnTo>
                    <a:pt x="498" y="6597"/>
                  </a:lnTo>
                  <a:lnTo>
                    <a:pt x="498" y="5876"/>
                  </a:lnTo>
                  <a:lnTo>
                    <a:pt x="498" y="536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1487CD"/>
            </a:solidFill>
            <a:ln w="38100" cmpd="sng">
              <a:solidFill>
                <a:schemeClr val="tx1"/>
              </a:solidFill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478815" y="6074818"/>
              <a:ext cx="3072267" cy="999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Salesforce Sans"/>
                  <a:ea typeface="Salesforce Sans"/>
                  <a:cs typeface="Salesforce Sans"/>
                  <a:sym typeface="Salesforce Sans"/>
                </a:rPr>
                <a:t>CSS</a:t>
              </a:r>
              <a:endParaRPr kumimoji="0" lang="en-US" sz="4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808339" y="8963759"/>
            <a:ext cx="3285283" cy="3285283"/>
            <a:chOff x="11851347" y="8362051"/>
            <a:chExt cx="4572000" cy="4572000"/>
          </a:xfrm>
          <a:solidFill>
            <a:schemeClr val="tx1">
              <a:lumMod val="65000"/>
            </a:schemeClr>
          </a:solidFill>
        </p:grpSpPr>
        <p:sp>
          <p:nvSpPr>
            <p:cNvPr id="19" name="Shape 219"/>
            <p:cNvSpPr/>
            <p:nvPr/>
          </p:nvSpPr>
          <p:spPr>
            <a:xfrm>
              <a:off x="11851347" y="8362051"/>
              <a:ext cx="4572000" cy="4572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757" y="0"/>
                  </a:moveTo>
                  <a:lnTo>
                    <a:pt x="60898" y="0"/>
                  </a:lnTo>
                  <a:lnTo>
                    <a:pt x="62595" y="309"/>
                  </a:lnTo>
                  <a:lnTo>
                    <a:pt x="64093" y="1032"/>
                  </a:lnTo>
                  <a:lnTo>
                    <a:pt x="65091" y="1962"/>
                  </a:lnTo>
                  <a:lnTo>
                    <a:pt x="65590" y="3304"/>
                  </a:lnTo>
                  <a:lnTo>
                    <a:pt x="65590" y="4853"/>
                  </a:lnTo>
                  <a:lnTo>
                    <a:pt x="65091" y="6609"/>
                  </a:lnTo>
                  <a:lnTo>
                    <a:pt x="64991" y="6919"/>
                  </a:lnTo>
                  <a:lnTo>
                    <a:pt x="64692" y="7538"/>
                  </a:lnTo>
                  <a:lnTo>
                    <a:pt x="64292" y="8571"/>
                  </a:lnTo>
                  <a:lnTo>
                    <a:pt x="63893" y="9913"/>
                  </a:lnTo>
                  <a:lnTo>
                    <a:pt x="63394" y="11256"/>
                  </a:lnTo>
                  <a:lnTo>
                    <a:pt x="62895" y="12805"/>
                  </a:lnTo>
                  <a:lnTo>
                    <a:pt x="62595" y="14251"/>
                  </a:lnTo>
                  <a:lnTo>
                    <a:pt x="62495" y="15387"/>
                  </a:lnTo>
                  <a:lnTo>
                    <a:pt x="62795" y="17865"/>
                  </a:lnTo>
                  <a:lnTo>
                    <a:pt x="63594" y="20034"/>
                  </a:lnTo>
                  <a:lnTo>
                    <a:pt x="64792" y="21893"/>
                  </a:lnTo>
                  <a:lnTo>
                    <a:pt x="66389" y="23442"/>
                  </a:lnTo>
                  <a:lnTo>
                    <a:pt x="68286" y="24784"/>
                  </a:lnTo>
                  <a:lnTo>
                    <a:pt x="70482" y="25507"/>
                  </a:lnTo>
                  <a:lnTo>
                    <a:pt x="72778" y="25817"/>
                  </a:lnTo>
                  <a:lnTo>
                    <a:pt x="75274" y="25507"/>
                  </a:lnTo>
                  <a:lnTo>
                    <a:pt x="77371" y="24784"/>
                  </a:lnTo>
                  <a:lnTo>
                    <a:pt x="79267" y="23442"/>
                  </a:lnTo>
                  <a:lnTo>
                    <a:pt x="80965" y="21893"/>
                  </a:lnTo>
                  <a:lnTo>
                    <a:pt x="82063" y="20034"/>
                  </a:lnTo>
                  <a:lnTo>
                    <a:pt x="82861" y="17865"/>
                  </a:lnTo>
                  <a:lnTo>
                    <a:pt x="83161" y="15387"/>
                  </a:lnTo>
                  <a:lnTo>
                    <a:pt x="83061" y="14251"/>
                  </a:lnTo>
                  <a:lnTo>
                    <a:pt x="82762" y="12805"/>
                  </a:lnTo>
                  <a:lnTo>
                    <a:pt x="82362" y="11256"/>
                  </a:lnTo>
                  <a:lnTo>
                    <a:pt x="81863" y="9913"/>
                  </a:lnTo>
                  <a:lnTo>
                    <a:pt x="81364" y="8571"/>
                  </a:lnTo>
                  <a:lnTo>
                    <a:pt x="80965" y="7538"/>
                  </a:lnTo>
                  <a:lnTo>
                    <a:pt x="80665" y="6919"/>
                  </a:lnTo>
                  <a:lnTo>
                    <a:pt x="80565" y="6609"/>
                  </a:lnTo>
                  <a:lnTo>
                    <a:pt x="79966" y="4853"/>
                  </a:lnTo>
                  <a:lnTo>
                    <a:pt x="80166" y="3304"/>
                  </a:lnTo>
                  <a:lnTo>
                    <a:pt x="80665" y="1962"/>
                  </a:lnTo>
                  <a:lnTo>
                    <a:pt x="81663" y="1032"/>
                  </a:lnTo>
                  <a:lnTo>
                    <a:pt x="83061" y="309"/>
                  </a:lnTo>
                  <a:lnTo>
                    <a:pt x="84758" y="0"/>
                  </a:lnTo>
                  <a:lnTo>
                    <a:pt x="120000" y="0"/>
                  </a:lnTo>
                  <a:lnTo>
                    <a:pt x="120000" y="5679"/>
                  </a:lnTo>
                  <a:lnTo>
                    <a:pt x="119900" y="6506"/>
                  </a:lnTo>
                  <a:lnTo>
                    <a:pt x="119800" y="7228"/>
                  </a:lnTo>
                  <a:lnTo>
                    <a:pt x="119800" y="35111"/>
                  </a:lnTo>
                  <a:lnTo>
                    <a:pt x="119600" y="36970"/>
                  </a:lnTo>
                  <a:lnTo>
                    <a:pt x="118801" y="38416"/>
                  </a:lnTo>
                  <a:lnTo>
                    <a:pt x="117803" y="39345"/>
                  </a:lnTo>
                  <a:lnTo>
                    <a:pt x="116505" y="39862"/>
                  </a:lnTo>
                  <a:lnTo>
                    <a:pt x="115008" y="39965"/>
                  </a:lnTo>
                  <a:lnTo>
                    <a:pt x="113211" y="39449"/>
                  </a:lnTo>
                  <a:lnTo>
                    <a:pt x="112911" y="39345"/>
                  </a:lnTo>
                  <a:lnTo>
                    <a:pt x="112212" y="39036"/>
                  </a:lnTo>
                  <a:lnTo>
                    <a:pt x="111214" y="38623"/>
                  </a:lnTo>
                  <a:lnTo>
                    <a:pt x="109916" y="38209"/>
                  </a:lnTo>
                  <a:lnTo>
                    <a:pt x="108519" y="37693"/>
                  </a:lnTo>
                  <a:lnTo>
                    <a:pt x="107021" y="37280"/>
                  </a:lnTo>
                  <a:lnTo>
                    <a:pt x="105623" y="36970"/>
                  </a:lnTo>
                  <a:lnTo>
                    <a:pt x="104425" y="36867"/>
                  </a:lnTo>
                  <a:lnTo>
                    <a:pt x="102029" y="37177"/>
                  </a:lnTo>
                  <a:lnTo>
                    <a:pt x="99833" y="37900"/>
                  </a:lnTo>
                  <a:lnTo>
                    <a:pt x="97936" y="39139"/>
                  </a:lnTo>
                  <a:lnTo>
                    <a:pt x="96339" y="40688"/>
                  </a:lnTo>
                  <a:lnTo>
                    <a:pt x="95141" y="42650"/>
                  </a:lnTo>
                  <a:lnTo>
                    <a:pt x="94342" y="44819"/>
                  </a:lnTo>
                  <a:lnTo>
                    <a:pt x="94043" y="47091"/>
                  </a:lnTo>
                  <a:lnTo>
                    <a:pt x="94342" y="49569"/>
                  </a:lnTo>
                  <a:lnTo>
                    <a:pt x="95141" y="51738"/>
                  </a:lnTo>
                  <a:lnTo>
                    <a:pt x="96339" y="53700"/>
                  </a:lnTo>
                  <a:lnTo>
                    <a:pt x="97936" y="55249"/>
                  </a:lnTo>
                  <a:lnTo>
                    <a:pt x="99833" y="56488"/>
                  </a:lnTo>
                  <a:lnTo>
                    <a:pt x="102029" y="57211"/>
                  </a:lnTo>
                  <a:lnTo>
                    <a:pt x="104425" y="57521"/>
                  </a:lnTo>
                  <a:lnTo>
                    <a:pt x="105623" y="57418"/>
                  </a:lnTo>
                  <a:lnTo>
                    <a:pt x="107021" y="57108"/>
                  </a:lnTo>
                  <a:lnTo>
                    <a:pt x="108519" y="56695"/>
                  </a:lnTo>
                  <a:lnTo>
                    <a:pt x="109916" y="56179"/>
                  </a:lnTo>
                  <a:lnTo>
                    <a:pt x="111214" y="55765"/>
                  </a:lnTo>
                  <a:lnTo>
                    <a:pt x="112212" y="55352"/>
                  </a:lnTo>
                  <a:lnTo>
                    <a:pt x="112911" y="55043"/>
                  </a:lnTo>
                  <a:lnTo>
                    <a:pt x="113211" y="54939"/>
                  </a:lnTo>
                  <a:lnTo>
                    <a:pt x="114808" y="54526"/>
                  </a:lnTo>
                  <a:lnTo>
                    <a:pt x="116106" y="54423"/>
                  </a:lnTo>
                  <a:lnTo>
                    <a:pt x="117304" y="54733"/>
                  </a:lnTo>
                  <a:lnTo>
                    <a:pt x="118302" y="55352"/>
                  </a:lnTo>
                  <a:lnTo>
                    <a:pt x="119101" y="56385"/>
                  </a:lnTo>
                  <a:lnTo>
                    <a:pt x="119600" y="57624"/>
                  </a:lnTo>
                  <a:lnTo>
                    <a:pt x="119800" y="59277"/>
                  </a:lnTo>
                  <a:lnTo>
                    <a:pt x="119800" y="87160"/>
                  </a:lnTo>
                  <a:lnTo>
                    <a:pt x="119900" y="87882"/>
                  </a:lnTo>
                  <a:lnTo>
                    <a:pt x="120000" y="88709"/>
                  </a:lnTo>
                  <a:lnTo>
                    <a:pt x="120000" y="94285"/>
                  </a:lnTo>
                  <a:lnTo>
                    <a:pt x="112811" y="94285"/>
                  </a:lnTo>
                  <a:lnTo>
                    <a:pt x="112712" y="94285"/>
                  </a:lnTo>
                  <a:lnTo>
                    <a:pt x="84758" y="94285"/>
                  </a:lnTo>
                  <a:lnTo>
                    <a:pt x="83061" y="94492"/>
                  </a:lnTo>
                  <a:lnTo>
                    <a:pt x="81663" y="95215"/>
                  </a:lnTo>
                  <a:lnTo>
                    <a:pt x="80665" y="96247"/>
                  </a:lnTo>
                  <a:lnTo>
                    <a:pt x="80166" y="97590"/>
                  </a:lnTo>
                  <a:lnTo>
                    <a:pt x="79966" y="99036"/>
                  </a:lnTo>
                  <a:lnTo>
                    <a:pt x="80565" y="100895"/>
                  </a:lnTo>
                  <a:lnTo>
                    <a:pt x="80665" y="100895"/>
                  </a:lnTo>
                  <a:lnTo>
                    <a:pt x="80765" y="101308"/>
                  </a:lnTo>
                  <a:lnTo>
                    <a:pt x="81064" y="102134"/>
                  </a:lnTo>
                  <a:lnTo>
                    <a:pt x="81464" y="103166"/>
                  </a:lnTo>
                  <a:lnTo>
                    <a:pt x="81963" y="104406"/>
                  </a:lnTo>
                  <a:lnTo>
                    <a:pt x="82362" y="105748"/>
                  </a:lnTo>
                  <a:lnTo>
                    <a:pt x="82762" y="107194"/>
                  </a:lnTo>
                  <a:lnTo>
                    <a:pt x="83061" y="108537"/>
                  </a:lnTo>
                  <a:lnTo>
                    <a:pt x="83161" y="109672"/>
                  </a:lnTo>
                  <a:lnTo>
                    <a:pt x="82961" y="111531"/>
                  </a:lnTo>
                  <a:lnTo>
                    <a:pt x="82462" y="113493"/>
                  </a:lnTo>
                  <a:lnTo>
                    <a:pt x="81663" y="115043"/>
                  </a:lnTo>
                  <a:lnTo>
                    <a:pt x="81364" y="115456"/>
                  </a:lnTo>
                  <a:lnTo>
                    <a:pt x="80166" y="117005"/>
                  </a:lnTo>
                  <a:lnTo>
                    <a:pt x="78569" y="118347"/>
                  </a:lnTo>
                  <a:lnTo>
                    <a:pt x="76871" y="119277"/>
                  </a:lnTo>
                  <a:lnTo>
                    <a:pt x="74975" y="119793"/>
                  </a:lnTo>
                  <a:lnTo>
                    <a:pt x="72778" y="120000"/>
                  </a:lnTo>
                  <a:lnTo>
                    <a:pt x="70782" y="119793"/>
                  </a:lnTo>
                  <a:lnTo>
                    <a:pt x="68785" y="119277"/>
                  </a:lnTo>
                  <a:lnTo>
                    <a:pt x="67088" y="118347"/>
                  </a:lnTo>
                  <a:lnTo>
                    <a:pt x="65590" y="117005"/>
                  </a:lnTo>
                  <a:lnTo>
                    <a:pt x="64292" y="115456"/>
                  </a:lnTo>
                  <a:lnTo>
                    <a:pt x="64093" y="115043"/>
                  </a:lnTo>
                  <a:lnTo>
                    <a:pt x="63194" y="113493"/>
                  </a:lnTo>
                  <a:lnTo>
                    <a:pt x="62695" y="111531"/>
                  </a:lnTo>
                  <a:lnTo>
                    <a:pt x="62495" y="109672"/>
                  </a:lnTo>
                  <a:lnTo>
                    <a:pt x="62595" y="108537"/>
                  </a:lnTo>
                  <a:lnTo>
                    <a:pt x="62895" y="107194"/>
                  </a:lnTo>
                  <a:lnTo>
                    <a:pt x="63394" y="105748"/>
                  </a:lnTo>
                  <a:lnTo>
                    <a:pt x="63793" y="104406"/>
                  </a:lnTo>
                  <a:lnTo>
                    <a:pt x="64193" y="103166"/>
                  </a:lnTo>
                  <a:lnTo>
                    <a:pt x="64692" y="102134"/>
                  </a:lnTo>
                  <a:lnTo>
                    <a:pt x="64991" y="101308"/>
                  </a:lnTo>
                  <a:lnTo>
                    <a:pt x="65091" y="100895"/>
                  </a:lnTo>
                  <a:lnTo>
                    <a:pt x="65191" y="100895"/>
                  </a:lnTo>
                  <a:lnTo>
                    <a:pt x="65590" y="99036"/>
                  </a:lnTo>
                  <a:lnTo>
                    <a:pt x="65590" y="97590"/>
                  </a:lnTo>
                  <a:lnTo>
                    <a:pt x="65091" y="96247"/>
                  </a:lnTo>
                  <a:lnTo>
                    <a:pt x="64093" y="95215"/>
                  </a:lnTo>
                  <a:lnTo>
                    <a:pt x="62595" y="94492"/>
                  </a:lnTo>
                  <a:lnTo>
                    <a:pt x="60798" y="94285"/>
                  </a:lnTo>
                  <a:lnTo>
                    <a:pt x="32845" y="94285"/>
                  </a:lnTo>
                  <a:lnTo>
                    <a:pt x="32845" y="94285"/>
                  </a:lnTo>
                  <a:lnTo>
                    <a:pt x="25757" y="94285"/>
                  </a:lnTo>
                  <a:lnTo>
                    <a:pt x="25757" y="59277"/>
                  </a:lnTo>
                  <a:lnTo>
                    <a:pt x="25557" y="57624"/>
                  </a:lnTo>
                  <a:lnTo>
                    <a:pt x="25158" y="56385"/>
                  </a:lnTo>
                  <a:lnTo>
                    <a:pt x="24359" y="55352"/>
                  </a:lnTo>
                  <a:lnTo>
                    <a:pt x="23261" y="54733"/>
                  </a:lnTo>
                  <a:lnTo>
                    <a:pt x="22063" y="54423"/>
                  </a:lnTo>
                  <a:lnTo>
                    <a:pt x="20765" y="54526"/>
                  </a:lnTo>
                  <a:lnTo>
                    <a:pt x="19267" y="54939"/>
                  </a:lnTo>
                  <a:lnTo>
                    <a:pt x="18968" y="55043"/>
                  </a:lnTo>
                  <a:lnTo>
                    <a:pt x="18169" y="55352"/>
                  </a:lnTo>
                  <a:lnTo>
                    <a:pt x="17171" y="55765"/>
                  </a:lnTo>
                  <a:lnTo>
                    <a:pt x="15873" y="56179"/>
                  </a:lnTo>
                  <a:lnTo>
                    <a:pt x="14475" y="56695"/>
                  </a:lnTo>
                  <a:lnTo>
                    <a:pt x="13078" y="57108"/>
                  </a:lnTo>
                  <a:lnTo>
                    <a:pt x="11580" y="57418"/>
                  </a:lnTo>
                  <a:lnTo>
                    <a:pt x="10382" y="57521"/>
                  </a:lnTo>
                  <a:lnTo>
                    <a:pt x="8086" y="57211"/>
                  </a:lnTo>
                  <a:lnTo>
                    <a:pt x="5790" y="56488"/>
                  </a:lnTo>
                  <a:lnTo>
                    <a:pt x="3893" y="55249"/>
                  </a:lnTo>
                  <a:lnTo>
                    <a:pt x="2396" y="53700"/>
                  </a:lnTo>
                  <a:lnTo>
                    <a:pt x="1098" y="51738"/>
                  </a:lnTo>
                  <a:lnTo>
                    <a:pt x="299" y="49569"/>
                  </a:lnTo>
                  <a:lnTo>
                    <a:pt x="0" y="47091"/>
                  </a:lnTo>
                  <a:lnTo>
                    <a:pt x="299" y="44819"/>
                  </a:lnTo>
                  <a:lnTo>
                    <a:pt x="1098" y="42650"/>
                  </a:lnTo>
                  <a:lnTo>
                    <a:pt x="2396" y="40688"/>
                  </a:lnTo>
                  <a:lnTo>
                    <a:pt x="3893" y="39139"/>
                  </a:lnTo>
                  <a:lnTo>
                    <a:pt x="5790" y="37900"/>
                  </a:lnTo>
                  <a:lnTo>
                    <a:pt x="8086" y="37177"/>
                  </a:lnTo>
                  <a:lnTo>
                    <a:pt x="10382" y="36867"/>
                  </a:lnTo>
                  <a:lnTo>
                    <a:pt x="11580" y="36970"/>
                  </a:lnTo>
                  <a:lnTo>
                    <a:pt x="13078" y="37280"/>
                  </a:lnTo>
                  <a:lnTo>
                    <a:pt x="14475" y="37693"/>
                  </a:lnTo>
                  <a:lnTo>
                    <a:pt x="15873" y="38209"/>
                  </a:lnTo>
                  <a:lnTo>
                    <a:pt x="17171" y="38623"/>
                  </a:lnTo>
                  <a:lnTo>
                    <a:pt x="18169" y="39036"/>
                  </a:lnTo>
                  <a:lnTo>
                    <a:pt x="18968" y="39345"/>
                  </a:lnTo>
                  <a:lnTo>
                    <a:pt x="19267" y="39449"/>
                  </a:lnTo>
                  <a:lnTo>
                    <a:pt x="20965" y="39965"/>
                  </a:lnTo>
                  <a:lnTo>
                    <a:pt x="22462" y="39862"/>
                  </a:lnTo>
                  <a:lnTo>
                    <a:pt x="23760" y="39345"/>
                  </a:lnTo>
                  <a:lnTo>
                    <a:pt x="24858" y="38416"/>
                  </a:lnTo>
                  <a:lnTo>
                    <a:pt x="25557" y="36970"/>
                  </a:lnTo>
                  <a:lnTo>
                    <a:pt x="25757" y="35111"/>
                  </a:lnTo>
                  <a:lnTo>
                    <a:pt x="25757" y="0"/>
                  </a:lnTo>
                  <a:close/>
                </a:path>
              </a:pathLst>
            </a:custGeom>
            <a:grpFill/>
            <a:ln w="38100" cmpd="sng"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2672651" y="9664532"/>
              <a:ext cx="3189145" cy="9994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Salesforce Sans"/>
                  <a:ea typeface="Salesforce Sans"/>
                  <a:cs typeface="Salesforce Sans"/>
                  <a:sym typeface="Salesforce Sans"/>
                </a:rPr>
                <a:t>Apex</a:t>
              </a:r>
              <a:endParaRPr kumimoji="0" lang="en-US" sz="4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808339" y="3809259"/>
            <a:ext cx="3285283" cy="3285283"/>
            <a:chOff x="8256849" y="7381296"/>
            <a:chExt cx="4572000" cy="4572000"/>
          </a:xfrm>
          <a:solidFill>
            <a:schemeClr val="tx1">
              <a:lumMod val="65000"/>
            </a:schemeClr>
          </a:solidFill>
        </p:grpSpPr>
        <p:sp>
          <p:nvSpPr>
            <p:cNvPr id="22" name="Shape 218"/>
            <p:cNvSpPr/>
            <p:nvPr/>
          </p:nvSpPr>
          <p:spPr>
            <a:xfrm>
              <a:off x="8256849" y="7381296"/>
              <a:ext cx="4572000" cy="4572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817" y="0"/>
                  </a:moveTo>
                  <a:lnTo>
                    <a:pt x="75311" y="206"/>
                  </a:lnTo>
                  <a:lnTo>
                    <a:pt x="77406" y="1031"/>
                  </a:lnTo>
                  <a:lnTo>
                    <a:pt x="79301" y="2166"/>
                  </a:lnTo>
                  <a:lnTo>
                    <a:pt x="80997" y="3817"/>
                  </a:lnTo>
                  <a:lnTo>
                    <a:pt x="82194" y="5778"/>
                  </a:lnTo>
                  <a:lnTo>
                    <a:pt x="82892" y="7841"/>
                  </a:lnTo>
                  <a:lnTo>
                    <a:pt x="83192" y="10318"/>
                  </a:lnTo>
                  <a:lnTo>
                    <a:pt x="83092" y="11556"/>
                  </a:lnTo>
                  <a:lnTo>
                    <a:pt x="82793" y="12897"/>
                  </a:lnTo>
                  <a:lnTo>
                    <a:pt x="82394" y="14342"/>
                  </a:lnTo>
                  <a:lnTo>
                    <a:pt x="81895" y="15889"/>
                  </a:lnTo>
                  <a:lnTo>
                    <a:pt x="81496" y="17128"/>
                  </a:lnTo>
                  <a:lnTo>
                    <a:pt x="81097" y="18159"/>
                  </a:lnTo>
                  <a:lnTo>
                    <a:pt x="80798" y="18882"/>
                  </a:lnTo>
                  <a:lnTo>
                    <a:pt x="80698" y="19088"/>
                  </a:lnTo>
                  <a:lnTo>
                    <a:pt x="80199" y="20945"/>
                  </a:lnTo>
                  <a:lnTo>
                    <a:pt x="80199" y="22493"/>
                  </a:lnTo>
                  <a:lnTo>
                    <a:pt x="80698" y="23731"/>
                  </a:lnTo>
                  <a:lnTo>
                    <a:pt x="81695" y="24763"/>
                  </a:lnTo>
                  <a:lnTo>
                    <a:pt x="83092" y="25382"/>
                  </a:lnTo>
                  <a:lnTo>
                    <a:pt x="84887" y="25692"/>
                  </a:lnTo>
                  <a:lnTo>
                    <a:pt x="120000" y="25692"/>
                  </a:lnTo>
                  <a:lnTo>
                    <a:pt x="120000" y="60773"/>
                  </a:lnTo>
                  <a:lnTo>
                    <a:pt x="119800" y="62631"/>
                  </a:lnTo>
                  <a:lnTo>
                    <a:pt x="119201" y="64075"/>
                  </a:lnTo>
                  <a:lnTo>
                    <a:pt x="118104" y="65004"/>
                  </a:lnTo>
                  <a:lnTo>
                    <a:pt x="116807" y="65520"/>
                  </a:lnTo>
                  <a:lnTo>
                    <a:pt x="115211" y="65623"/>
                  </a:lnTo>
                  <a:lnTo>
                    <a:pt x="113416" y="65107"/>
                  </a:lnTo>
                  <a:lnTo>
                    <a:pt x="113216" y="65004"/>
                  </a:lnTo>
                  <a:lnTo>
                    <a:pt x="112518" y="64694"/>
                  </a:lnTo>
                  <a:lnTo>
                    <a:pt x="111421" y="64282"/>
                  </a:lnTo>
                  <a:lnTo>
                    <a:pt x="110124" y="63869"/>
                  </a:lnTo>
                  <a:lnTo>
                    <a:pt x="108728" y="63353"/>
                  </a:lnTo>
                  <a:lnTo>
                    <a:pt x="107231" y="62940"/>
                  </a:lnTo>
                  <a:lnTo>
                    <a:pt x="105835" y="62631"/>
                  </a:lnTo>
                  <a:lnTo>
                    <a:pt x="104638" y="62527"/>
                  </a:lnTo>
                  <a:lnTo>
                    <a:pt x="102244" y="62837"/>
                  </a:lnTo>
                  <a:lnTo>
                    <a:pt x="100049" y="63559"/>
                  </a:lnTo>
                  <a:lnTo>
                    <a:pt x="98154" y="64797"/>
                  </a:lnTo>
                  <a:lnTo>
                    <a:pt x="96558" y="66345"/>
                  </a:lnTo>
                  <a:lnTo>
                    <a:pt x="95361" y="68306"/>
                  </a:lnTo>
                  <a:lnTo>
                    <a:pt x="94563" y="70472"/>
                  </a:lnTo>
                  <a:lnTo>
                    <a:pt x="94264" y="72846"/>
                  </a:lnTo>
                  <a:lnTo>
                    <a:pt x="94563" y="75219"/>
                  </a:lnTo>
                  <a:lnTo>
                    <a:pt x="95361" y="77386"/>
                  </a:lnTo>
                  <a:lnTo>
                    <a:pt x="96558" y="79243"/>
                  </a:lnTo>
                  <a:lnTo>
                    <a:pt x="98154" y="80894"/>
                  </a:lnTo>
                  <a:lnTo>
                    <a:pt x="100049" y="82132"/>
                  </a:lnTo>
                  <a:lnTo>
                    <a:pt x="102244" y="82854"/>
                  </a:lnTo>
                  <a:lnTo>
                    <a:pt x="104638" y="83164"/>
                  </a:lnTo>
                  <a:lnTo>
                    <a:pt x="105835" y="83061"/>
                  </a:lnTo>
                  <a:lnTo>
                    <a:pt x="107132" y="82957"/>
                  </a:lnTo>
                  <a:lnTo>
                    <a:pt x="108528" y="82648"/>
                  </a:lnTo>
                  <a:lnTo>
                    <a:pt x="109925" y="82441"/>
                  </a:lnTo>
                  <a:lnTo>
                    <a:pt x="111022" y="82132"/>
                  </a:lnTo>
                  <a:lnTo>
                    <a:pt x="112019" y="81926"/>
                  </a:lnTo>
                  <a:lnTo>
                    <a:pt x="112618" y="81719"/>
                  </a:lnTo>
                  <a:lnTo>
                    <a:pt x="112817" y="81616"/>
                  </a:lnTo>
                  <a:lnTo>
                    <a:pt x="114413" y="81100"/>
                  </a:lnTo>
                  <a:lnTo>
                    <a:pt x="115910" y="80894"/>
                  </a:lnTo>
                  <a:lnTo>
                    <a:pt x="117206" y="80997"/>
                  </a:lnTo>
                  <a:lnTo>
                    <a:pt x="118304" y="81410"/>
                  </a:lnTo>
                  <a:lnTo>
                    <a:pt x="119301" y="82235"/>
                  </a:lnTo>
                  <a:lnTo>
                    <a:pt x="119800" y="83370"/>
                  </a:lnTo>
                  <a:lnTo>
                    <a:pt x="120000" y="84815"/>
                  </a:lnTo>
                  <a:lnTo>
                    <a:pt x="120000" y="120000"/>
                  </a:lnTo>
                  <a:lnTo>
                    <a:pt x="114413" y="120000"/>
                  </a:lnTo>
                  <a:lnTo>
                    <a:pt x="113715" y="119896"/>
                  </a:lnTo>
                  <a:lnTo>
                    <a:pt x="112817" y="119793"/>
                  </a:lnTo>
                  <a:lnTo>
                    <a:pt x="84887" y="119793"/>
                  </a:lnTo>
                  <a:lnTo>
                    <a:pt x="83092" y="119587"/>
                  </a:lnTo>
                  <a:lnTo>
                    <a:pt x="81695" y="118968"/>
                  </a:lnTo>
                  <a:lnTo>
                    <a:pt x="80698" y="117936"/>
                  </a:lnTo>
                  <a:lnTo>
                    <a:pt x="80199" y="116595"/>
                  </a:lnTo>
                  <a:lnTo>
                    <a:pt x="80199" y="114944"/>
                  </a:lnTo>
                  <a:lnTo>
                    <a:pt x="80698" y="113293"/>
                  </a:lnTo>
                  <a:lnTo>
                    <a:pt x="80798" y="112983"/>
                  </a:lnTo>
                  <a:lnTo>
                    <a:pt x="81097" y="112364"/>
                  </a:lnTo>
                  <a:lnTo>
                    <a:pt x="81496" y="111332"/>
                  </a:lnTo>
                  <a:lnTo>
                    <a:pt x="81895" y="109991"/>
                  </a:lnTo>
                  <a:lnTo>
                    <a:pt x="82394" y="108546"/>
                  </a:lnTo>
                  <a:lnTo>
                    <a:pt x="82793" y="107102"/>
                  </a:lnTo>
                  <a:lnTo>
                    <a:pt x="83092" y="105657"/>
                  </a:lnTo>
                  <a:lnTo>
                    <a:pt x="83192" y="104522"/>
                  </a:lnTo>
                  <a:lnTo>
                    <a:pt x="82892" y="102046"/>
                  </a:lnTo>
                  <a:lnTo>
                    <a:pt x="82194" y="99879"/>
                  </a:lnTo>
                  <a:lnTo>
                    <a:pt x="80997" y="98022"/>
                  </a:lnTo>
                  <a:lnTo>
                    <a:pt x="79301" y="96371"/>
                  </a:lnTo>
                  <a:lnTo>
                    <a:pt x="77406" y="95133"/>
                  </a:lnTo>
                  <a:lnTo>
                    <a:pt x="75311" y="94411"/>
                  </a:lnTo>
                  <a:lnTo>
                    <a:pt x="72817" y="94101"/>
                  </a:lnTo>
                  <a:lnTo>
                    <a:pt x="70523" y="94411"/>
                  </a:lnTo>
                  <a:lnTo>
                    <a:pt x="68329" y="95133"/>
                  </a:lnTo>
                  <a:lnTo>
                    <a:pt x="66433" y="96371"/>
                  </a:lnTo>
                  <a:lnTo>
                    <a:pt x="64837" y="98022"/>
                  </a:lnTo>
                  <a:lnTo>
                    <a:pt x="63640" y="99879"/>
                  </a:lnTo>
                  <a:lnTo>
                    <a:pt x="62842" y="102046"/>
                  </a:lnTo>
                  <a:lnTo>
                    <a:pt x="62543" y="104522"/>
                  </a:lnTo>
                  <a:lnTo>
                    <a:pt x="62643" y="105657"/>
                  </a:lnTo>
                  <a:lnTo>
                    <a:pt x="62942" y="107102"/>
                  </a:lnTo>
                  <a:lnTo>
                    <a:pt x="63441" y="108546"/>
                  </a:lnTo>
                  <a:lnTo>
                    <a:pt x="63940" y="109991"/>
                  </a:lnTo>
                  <a:lnTo>
                    <a:pt x="64339" y="111332"/>
                  </a:lnTo>
                  <a:lnTo>
                    <a:pt x="64738" y="112364"/>
                  </a:lnTo>
                  <a:lnTo>
                    <a:pt x="65037" y="112983"/>
                  </a:lnTo>
                  <a:lnTo>
                    <a:pt x="65137" y="113293"/>
                  </a:lnTo>
                  <a:lnTo>
                    <a:pt x="65635" y="114944"/>
                  </a:lnTo>
                  <a:lnTo>
                    <a:pt x="65635" y="116595"/>
                  </a:lnTo>
                  <a:lnTo>
                    <a:pt x="65137" y="117936"/>
                  </a:lnTo>
                  <a:lnTo>
                    <a:pt x="64139" y="118968"/>
                  </a:lnTo>
                  <a:lnTo>
                    <a:pt x="62643" y="119587"/>
                  </a:lnTo>
                  <a:lnTo>
                    <a:pt x="60847" y="119793"/>
                  </a:lnTo>
                  <a:lnTo>
                    <a:pt x="32917" y="119793"/>
                  </a:lnTo>
                  <a:lnTo>
                    <a:pt x="32119" y="119896"/>
                  </a:lnTo>
                  <a:lnTo>
                    <a:pt x="31421" y="120000"/>
                  </a:lnTo>
                  <a:lnTo>
                    <a:pt x="25735" y="120000"/>
                  </a:lnTo>
                  <a:lnTo>
                    <a:pt x="25735" y="84815"/>
                  </a:lnTo>
                  <a:lnTo>
                    <a:pt x="25536" y="83061"/>
                  </a:lnTo>
                  <a:lnTo>
                    <a:pt x="24937" y="81719"/>
                  </a:lnTo>
                  <a:lnTo>
                    <a:pt x="23840" y="80687"/>
                  </a:lnTo>
                  <a:lnTo>
                    <a:pt x="22543" y="80171"/>
                  </a:lnTo>
                  <a:lnTo>
                    <a:pt x="20947" y="80068"/>
                  </a:lnTo>
                  <a:lnTo>
                    <a:pt x="19251" y="80584"/>
                  </a:lnTo>
                  <a:lnTo>
                    <a:pt x="19251" y="80584"/>
                  </a:lnTo>
                  <a:lnTo>
                    <a:pt x="18852" y="80791"/>
                  </a:lnTo>
                  <a:lnTo>
                    <a:pt x="17955" y="81100"/>
                  </a:lnTo>
                  <a:lnTo>
                    <a:pt x="16957" y="81513"/>
                  </a:lnTo>
                  <a:lnTo>
                    <a:pt x="15660" y="81926"/>
                  </a:lnTo>
                  <a:lnTo>
                    <a:pt x="14264" y="82441"/>
                  </a:lnTo>
                  <a:lnTo>
                    <a:pt x="12867" y="82751"/>
                  </a:lnTo>
                  <a:lnTo>
                    <a:pt x="11571" y="83061"/>
                  </a:lnTo>
                  <a:lnTo>
                    <a:pt x="10374" y="83164"/>
                  </a:lnTo>
                  <a:lnTo>
                    <a:pt x="8478" y="82957"/>
                  </a:lnTo>
                  <a:lnTo>
                    <a:pt x="6583" y="82441"/>
                  </a:lnTo>
                  <a:lnTo>
                    <a:pt x="4987" y="81719"/>
                  </a:lnTo>
                  <a:lnTo>
                    <a:pt x="4588" y="81410"/>
                  </a:lnTo>
                  <a:lnTo>
                    <a:pt x="3092" y="80171"/>
                  </a:lnTo>
                  <a:lnTo>
                    <a:pt x="1895" y="78624"/>
                  </a:lnTo>
                  <a:lnTo>
                    <a:pt x="798" y="76870"/>
                  </a:lnTo>
                  <a:lnTo>
                    <a:pt x="199" y="74909"/>
                  </a:lnTo>
                  <a:lnTo>
                    <a:pt x="0" y="72846"/>
                  </a:lnTo>
                  <a:lnTo>
                    <a:pt x="199" y="70782"/>
                  </a:lnTo>
                  <a:lnTo>
                    <a:pt x="798" y="68822"/>
                  </a:lnTo>
                  <a:lnTo>
                    <a:pt x="1895" y="67067"/>
                  </a:lnTo>
                  <a:lnTo>
                    <a:pt x="3092" y="65520"/>
                  </a:lnTo>
                  <a:lnTo>
                    <a:pt x="4588" y="64282"/>
                  </a:lnTo>
                  <a:lnTo>
                    <a:pt x="4987" y="64075"/>
                  </a:lnTo>
                  <a:lnTo>
                    <a:pt x="6583" y="63250"/>
                  </a:lnTo>
                  <a:lnTo>
                    <a:pt x="8478" y="62734"/>
                  </a:lnTo>
                  <a:lnTo>
                    <a:pt x="10374" y="62527"/>
                  </a:lnTo>
                  <a:lnTo>
                    <a:pt x="11571" y="62631"/>
                  </a:lnTo>
                  <a:lnTo>
                    <a:pt x="12867" y="62940"/>
                  </a:lnTo>
                  <a:lnTo>
                    <a:pt x="14264" y="63353"/>
                  </a:lnTo>
                  <a:lnTo>
                    <a:pt x="15660" y="63766"/>
                  </a:lnTo>
                  <a:lnTo>
                    <a:pt x="16957" y="64178"/>
                  </a:lnTo>
                  <a:lnTo>
                    <a:pt x="17955" y="64591"/>
                  </a:lnTo>
                  <a:lnTo>
                    <a:pt x="18852" y="64901"/>
                  </a:lnTo>
                  <a:lnTo>
                    <a:pt x="19251" y="65107"/>
                  </a:lnTo>
                  <a:lnTo>
                    <a:pt x="19251" y="65107"/>
                  </a:lnTo>
                  <a:lnTo>
                    <a:pt x="20947" y="65623"/>
                  </a:lnTo>
                  <a:lnTo>
                    <a:pt x="22543" y="65520"/>
                  </a:lnTo>
                  <a:lnTo>
                    <a:pt x="23840" y="65004"/>
                  </a:lnTo>
                  <a:lnTo>
                    <a:pt x="24937" y="64075"/>
                  </a:lnTo>
                  <a:lnTo>
                    <a:pt x="25536" y="62631"/>
                  </a:lnTo>
                  <a:lnTo>
                    <a:pt x="25735" y="60773"/>
                  </a:lnTo>
                  <a:lnTo>
                    <a:pt x="25735" y="25692"/>
                  </a:lnTo>
                  <a:lnTo>
                    <a:pt x="60847" y="25692"/>
                  </a:lnTo>
                  <a:lnTo>
                    <a:pt x="62643" y="25382"/>
                  </a:lnTo>
                  <a:lnTo>
                    <a:pt x="64139" y="24763"/>
                  </a:lnTo>
                  <a:lnTo>
                    <a:pt x="65137" y="23731"/>
                  </a:lnTo>
                  <a:lnTo>
                    <a:pt x="65635" y="22493"/>
                  </a:lnTo>
                  <a:lnTo>
                    <a:pt x="65635" y="20945"/>
                  </a:lnTo>
                  <a:lnTo>
                    <a:pt x="65137" y="19088"/>
                  </a:lnTo>
                  <a:lnTo>
                    <a:pt x="65037" y="18882"/>
                  </a:lnTo>
                  <a:lnTo>
                    <a:pt x="64738" y="18159"/>
                  </a:lnTo>
                  <a:lnTo>
                    <a:pt x="64339" y="17128"/>
                  </a:lnTo>
                  <a:lnTo>
                    <a:pt x="63940" y="15889"/>
                  </a:lnTo>
                  <a:lnTo>
                    <a:pt x="63441" y="14342"/>
                  </a:lnTo>
                  <a:lnTo>
                    <a:pt x="62942" y="12897"/>
                  </a:lnTo>
                  <a:lnTo>
                    <a:pt x="62643" y="11556"/>
                  </a:lnTo>
                  <a:lnTo>
                    <a:pt x="62543" y="10318"/>
                  </a:lnTo>
                  <a:lnTo>
                    <a:pt x="62842" y="7841"/>
                  </a:lnTo>
                  <a:lnTo>
                    <a:pt x="63640" y="5778"/>
                  </a:lnTo>
                  <a:lnTo>
                    <a:pt x="64837" y="3817"/>
                  </a:lnTo>
                  <a:lnTo>
                    <a:pt x="66433" y="2166"/>
                  </a:lnTo>
                  <a:lnTo>
                    <a:pt x="68329" y="1031"/>
                  </a:lnTo>
                  <a:lnTo>
                    <a:pt x="70523" y="206"/>
                  </a:lnTo>
                  <a:lnTo>
                    <a:pt x="72817" y="0"/>
                  </a:lnTo>
                  <a:close/>
                </a:path>
              </a:pathLst>
            </a:custGeom>
            <a:grpFill/>
            <a:ln w="38100" cmpd="sng"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078153" y="9664531"/>
              <a:ext cx="3197164" cy="9994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Salesforce Sans"/>
                  <a:ea typeface="Salesforce Sans"/>
                  <a:cs typeface="Salesforce Sans"/>
                  <a:sym typeface="Salesforce Sans"/>
                </a:rPr>
                <a:t>JS</a:t>
              </a:r>
              <a:endParaRPr kumimoji="0" lang="en-US" sz="4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520648" y="5215575"/>
            <a:ext cx="6738702" cy="1210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4000" dirty="0"/>
              <a:t>Section 1: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XML </a:t>
            </a:r>
            <a:r>
              <a:rPr lang="en-US" sz="4000" dirty="0"/>
              <a:t>Component Definition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648" y="9612950"/>
            <a:ext cx="5001314" cy="1210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4000" dirty="0"/>
              <a:t>Section 2: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Styling </a:t>
            </a:r>
            <a:r>
              <a:rPr lang="en-US" sz="4000" dirty="0"/>
              <a:t>Components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6476898" y="5215575"/>
            <a:ext cx="5993949" cy="1210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4000" dirty="0"/>
              <a:t>Section </a:t>
            </a:r>
            <a:r>
              <a:rPr lang="en-US" sz="4000" dirty="0" smtClean="0"/>
              <a:t>3: </a:t>
            </a:r>
            <a:br>
              <a:rPr lang="en-US" sz="4000" dirty="0" smtClean="0"/>
            </a:br>
            <a:r>
              <a:rPr lang="en-US" sz="4000" dirty="0" smtClean="0"/>
              <a:t>JS Controller and Helper</a:t>
            </a:r>
            <a:endParaRPr lang="en-US" sz="4000" dirty="0"/>
          </a:p>
        </p:txBody>
      </p:sp>
      <p:sp>
        <p:nvSpPr>
          <p:cNvPr id="25" name="Rectangle 24"/>
          <p:cNvSpPr/>
          <p:nvPr/>
        </p:nvSpPr>
        <p:spPr>
          <a:xfrm>
            <a:off x="16476898" y="9612950"/>
            <a:ext cx="3942105" cy="1210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4000" dirty="0"/>
              <a:t>Section </a:t>
            </a:r>
            <a:r>
              <a:rPr lang="en-US" sz="4000" dirty="0" smtClean="0"/>
              <a:t>4: </a:t>
            </a:r>
            <a:br>
              <a:rPr lang="en-US" sz="4000" dirty="0" smtClean="0"/>
            </a:br>
            <a:r>
              <a:rPr lang="en-US" sz="4000" dirty="0" smtClean="0"/>
              <a:t>Apex Controller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02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917">
        <p:fade/>
      </p:transition>
    </mc:Choice>
    <mc:Fallback xmlns="">
      <p:transition xmlns:p14="http://schemas.microsoft.com/office/powerpoint/2010/main" spd="med" advTm="21917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alesforce Sans Light"/>
        <a:ea typeface="Salesforce Sans Light"/>
        <a:cs typeface="Salesforce Sans Light"/>
      </a:majorFont>
      <a:minorFont>
        <a:latin typeface="Salesforce Sans Light"/>
        <a:ea typeface="Salesforce Sans Light"/>
        <a:cs typeface="Salesforce Sans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1E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alesforce Sans"/>
            <a:ea typeface="Salesforce Sans"/>
            <a:cs typeface="Salesforce Sans"/>
            <a:sym typeface="Salesforce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alesforce Sans"/>
            <a:ea typeface="Salesforce Sans"/>
            <a:cs typeface="Salesforce Sans"/>
            <a:sym typeface="Salesforce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alesforce Sans Light"/>
        <a:ea typeface="Salesforce Sans Light"/>
        <a:cs typeface="Salesforce Sans Light"/>
      </a:majorFont>
      <a:minorFont>
        <a:latin typeface="Salesforce Sans Light"/>
        <a:ea typeface="Salesforce Sans Light"/>
        <a:cs typeface="Salesforce Sans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1E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alesforce Sans"/>
            <a:ea typeface="Salesforce Sans"/>
            <a:cs typeface="Salesforce Sans"/>
            <a:sym typeface="Salesforce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alesforce Sans"/>
            <a:ea typeface="Salesforce Sans"/>
            <a:cs typeface="Salesforce Sans"/>
            <a:sym typeface="Salesforce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3664</TotalTime>
  <Words>2414</Words>
  <Application>Microsoft Macintosh PowerPoint</Application>
  <PresentationFormat>Custom</PresentationFormat>
  <Paragraphs>416</Paragraphs>
  <Slides>73</Slides>
  <Notes>8</Notes>
  <HiddenSlides>13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Black</vt:lpstr>
      <vt:lpstr>Mastering the Lightning Framework</vt:lpstr>
      <vt:lpstr>Overview</vt:lpstr>
      <vt:lpstr>Single Page Application Frameworks</vt:lpstr>
      <vt:lpstr>What we do like the others</vt:lpstr>
      <vt:lpstr>What we do differently</vt:lpstr>
      <vt:lpstr>Single Page Application Frameworks</vt:lpstr>
      <vt:lpstr>Open-Source Framework: Aura</vt:lpstr>
      <vt:lpstr>Four languages in one framework</vt:lpstr>
      <vt:lpstr>Four sections</vt:lpstr>
      <vt:lpstr>Section 1: XML Component Definition</vt:lpstr>
      <vt:lpstr>1.1 Component-based architecture</vt:lpstr>
      <vt:lpstr>Component-based Frameworks</vt:lpstr>
      <vt:lpstr>Similarities: Component-based vs Object Oriented</vt:lpstr>
      <vt:lpstr>Differences: Component-based vs Object Oriented</vt:lpstr>
      <vt:lpstr>Inheritance vs Composition</vt:lpstr>
      <vt:lpstr>1.2 Structure of a component</vt:lpstr>
      <vt:lpstr>Example set 1:  Lightning vs HTML /c/basics101.app  Lightning vs Web Components /c/basics102.app</vt:lpstr>
      <vt:lpstr>Component bundles</vt:lpstr>
      <vt:lpstr>Example of a component XML</vt:lpstr>
      <vt:lpstr>Inside the component XML</vt:lpstr>
      <vt:lpstr>Example of attribute declaration</vt:lpstr>
      <vt:lpstr>Example set 2:  Passing attributes /c/buttonTest.app?label=Ok /c/meterTest.app?value=0.5</vt:lpstr>
      <vt:lpstr>Component Attributes</vt:lpstr>
      <vt:lpstr>Children populate the body attribute of their parent</vt:lpstr>
      <vt:lpstr>Children populate the body attribute of their parent</vt:lpstr>
      <vt:lpstr>Example set 3:  Simple Parent &amp; Simple Child /c/basics103.app  Ignored Child /c/basics104.app </vt:lpstr>
      <vt:lpstr>The body attribute</vt:lpstr>
      <vt:lpstr>Expressions</vt:lpstr>
      <vt:lpstr>Expressions: examples</vt:lpstr>
      <vt:lpstr>Expressions: usage</vt:lpstr>
      <vt:lpstr>Expressions: functions</vt:lpstr>
      <vt:lpstr>1.3 Key Components</vt:lpstr>
      <vt:lpstr>HTML components</vt:lpstr>
      <vt:lpstr>Example set 4:  Using &lt;aura:if&gt; /c/basics106.app  Using &lt;aura:renderIf&gt; /c/basics107.app</vt:lpstr>
      <vt:lpstr>Conditionals</vt:lpstr>
      <vt:lpstr>Example set 5:  Using &lt;aura:iteration&gt; /c/basics108.app</vt:lpstr>
      <vt:lpstr>Loops</vt:lpstr>
      <vt:lpstr>1.4 Implementation Details</vt:lpstr>
      <vt:lpstr>What’s under the hood?</vt:lpstr>
      <vt:lpstr>From XML to DOM</vt:lpstr>
      <vt:lpstr>One instance per child and per parent</vt:lpstr>
      <vt:lpstr>How to count components instances</vt:lpstr>
      <vt:lpstr>Example set 6:  Counting components /c/basics105.app</vt:lpstr>
      <vt:lpstr>Section 2: Styling Components</vt:lpstr>
      <vt:lpstr>2.1 CSS in Components</vt:lpstr>
      <vt:lpstr>Example set 7:  CSS in components /c/basics201.app</vt:lpstr>
      <vt:lpstr>CSS in components</vt:lpstr>
      <vt:lpstr>2.2 Limits of Encapsulation</vt:lpstr>
      <vt:lpstr>Example set 8:  Limits of CSS encapsulation /c/basics202.app</vt:lpstr>
      <vt:lpstr>Limits of CSS encapsulation</vt:lpstr>
      <vt:lpstr>2.3 Using OOCSS</vt:lpstr>
      <vt:lpstr>Before OOCSS?</vt:lpstr>
      <vt:lpstr>Using a redline</vt:lpstr>
      <vt:lpstr>What is OOCSS?</vt:lpstr>
      <vt:lpstr>Our OOCSS</vt:lpstr>
      <vt:lpstr>Salesforce Lightning Design System</vt:lpstr>
      <vt:lpstr>BEM Naming</vt:lpstr>
      <vt:lpstr>Examples set 9:  Using SLDS /c/basics203.app</vt:lpstr>
      <vt:lpstr>thank y   u</vt:lpstr>
      <vt:lpstr>PowerPoint Presentation</vt:lpstr>
      <vt:lpstr>Title Slide</vt:lpstr>
      <vt:lpstr>Secondary Title Slide</vt:lpstr>
      <vt:lpstr>Title and Subtitle Slide</vt:lpstr>
      <vt:lpstr>Title and Subtitle Slide</vt:lpstr>
      <vt:lpstr>Title and Subtitle Slide</vt:lpstr>
      <vt:lpstr>Title and Subtitle Slide</vt:lpstr>
      <vt:lpstr>Customer Title Slide</vt:lpstr>
      <vt:lpstr>Basic Segue Slide</vt:lpstr>
      <vt:lpstr>Basic Segue Slide</vt:lpstr>
      <vt:lpstr>Sales Cloud Lightning</vt:lpstr>
      <vt:lpstr>Sales Cloud Lightning</vt:lpstr>
      <vt:lpstr>thank y   u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</dc:title>
  <cp:lastModifiedBy>Salesforce.com</cp:lastModifiedBy>
  <cp:revision>281</cp:revision>
  <dcterms:modified xsi:type="dcterms:W3CDTF">2016-07-19T05:06:07Z</dcterms:modified>
</cp:coreProperties>
</file>